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9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752821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it-IT" sz="2400" b="0" i="0" u="none" strike="noStrike">
        <a:ln>
          <a:noFill/>
        </a:ln>
        <a:solidFill>
          <a:srgbClr val="000000"/>
        </a:solidFill>
        <a:latin typeface="Thorndale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86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40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0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28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24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7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8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20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8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8670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529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000" b="1" i="1" u="none" strike="noStrike">
          <a:ln>
            <a:noFill/>
          </a:ln>
          <a:solidFill>
            <a:srgbClr val="99284C"/>
          </a:solidFill>
          <a:latin typeface="Albany" pitchFamily="34"/>
        </a:defRPr>
      </a:lvl1pPr>
    </p:titleStyle>
    <p:bodyStyle>
      <a:lvl1pPr marL="0" marR="0" indent="0" algn="l" rtl="0" hangingPunct="0">
        <a:tabLst/>
        <a:defRPr lang="it-IT" sz="3200" b="0" i="0" u="none" strike="noStrike">
          <a:ln>
            <a:noFill/>
          </a:ln>
          <a:solidFill>
            <a:srgbClr val="333333"/>
          </a:solidFill>
          <a:latin typeface="Albany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45559" y="3304079"/>
            <a:ext cx="8607960" cy="1262520"/>
          </a:xfrm>
        </p:spPr>
        <p:txBody>
          <a:bodyPr>
            <a:spAutoFit/>
          </a:bodyPr>
          <a:lstStyle/>
          <a:p>
            <a:pPr lvl="0"/>
            <a:r>
              <a:rPr lang="it-IT" sz="5400" i="0">
                <a:solidFill>
                  <a:srgbClr val="C5000B"/>
                </a:solidFill>
              </a:rPr>
              <a:t>Sacramento del Perdono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822600" y="827999"/>
            <a:ext cx="8418240" cy="1512000"/>
          </a:xfrm>
        </p:spPr>
        <p:txBody>
          <a:bodyPr anchor="ctr">
            <a:spAutoFit/>
          </a:bodyPr>
          <a:lstStyle/>
          <a:p>
            <a:pPr lvl="0" algn="ctr"/>
            <a:r>
              <a:rPr lang="it-IT">
                <a:solidFill>
                  <a:srgbClr val="C5000B"/>
                </a:solidFill>
              </a:rPr>
              <a:t>Scuola Primaria San Domenico Savio</a:t>
            </a:r>
          </a:p>
          <a:p>
            <a:pPr lvl="0" algn="ctr"/>
            <a:r>
              <a:rPr lang="it-IT">
                <a:solidFill>
                  <a:srgbClr val="C5000B"/>
                </a:solidFill>
              </a:rPr>
              <a:t>Fagagna (Ud)</a:t>
            </a:r>
          </a:p>
          <a:p>
            <a:pPr lvl="0" algn="ctr"/>
            <a:endParaRPr lang="it-IT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792000"/>
            <a:ext cx="8773920" cy="577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171440"/>
            <a:ext cx="8784000" cy="57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999" y="3276000"/>
            <a:ext cx="5188680" cy="359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741239" y="2439360"/>
            <a:ext cx="8607960" cy="729000"/>
          </a:xfrm>
        </p:spPr>
        <p:txBody>
          <a:bodyPr>
            <a:spAutoFit/>
          </a:bodyPr>
          <a:lstStyle/>
          <a:p>
            <a:pPr lvl="0"/>
            <a:r>
              <a:rPr lang="it-IT" i="0">
                <a:solidFill>
                  <a:srgbClr val="C5000B"/>
                </a:solidFill>
              </a:rPr>
              <a:t>in Gesù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736200" y="1872000"/>
            <a:ext cx="8607960" cy="729000"/>
          </a:xfrm>
        </p:spPr>
        <p:txBody>
          <a:bodyPr>
            <a:spAutoFit/>
          </a:bodyPr>
          <a:lstStyle/>
          <a:p>
            <a:pPr lvl="0"/>
            <a:r>
              <a:rPr lang="it-IT" i="0">
                <a:solidFill>
                  <a:srgbClr val="C5000B"/>
                </a:solidFill>
              </a:rPr>
              <a:t>che si lascia riconciliare con Dio</a:t>
            </a:r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741960" y="1296000"/>
            <a:ext cx="8607960" cy="729000"/>
          </a:xfrm>
        </p:spPr>
        <p:txBody>
          <a:bodyPr>
            <a:spAutoFit/>
          </a:bodyPr>
          <a:lstStyle/>
          <a:p>
            <a:pPr lvl="0"/>
            <a:r>
              <a:rPr lang="it-IT" i="0">
                <a:solidFill>
                  <a:srgbClr val="C5000B"/>
                </a:solidFill>
              </a:rPr>
              <a:t>una comunità di persone</a:t>
            </a:r>
          </a:p>
        </p:txBody>
      </p:sp>
      <p:sp>
        <p:nvSpPr>
          <p:cNvPr id="6" name="Titolo 5"/>
          <p:cNvSpPr txBox="1">
            <a:spLocks noGrp="1"/>
          </p:cNvSpPr>
          <p:nvPr>
            <p:ph type="title" idx="4294967295"/>
          </p:nvPr>
        </p:nvSpPr>
        <p:spPr>
          <a:xfrm>
            <a:off x="742319" y="684359"/>
            <a:ext cx="8607960" cy="729000"/>
          </a:xfrm>
        </p:spPr>
        <p:txBody>
          <a:bodyPr>
            <a:spAutoFit/>
          </a:bodyPr>
          <a:lstStyle/>
          <a:p>
            <a:pPr lvl="0"/>
            <a:r>
              <a:rPr lang="it-IT" i="0">
                <a:solidFill>
                  <a:srgbClr val="C5000B"/>
                </a:solidFill>
              </a:rPr>
              <a:t>La Chiesa 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 amt="40000"/>
          </a:blip>
          <a:srcRect/>
          <a:stretch>
            <a:fillRect/>
          </a:stretch>
        </p:blipFill>
        <p:spPr>
          <a:xfrm>
            <a:off x="1853640" y="1655999"/>
            <a:ext cx="6332400" cy="5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520"/>
          </a:xfrm>
        </p:spPr>
        <p:txBody>
          <a:bodyPr>
            <a:spAutoFit/>
          </a:bodyPr>
          <a:lstStyle/>
          <a:p>
            <a:pPr lvl="0"/>
            <a:r>
              <a:rPr lang="it-IT" sz="4400" i="0">
                <a:solidFill>
                  <a:srgbClr val="C5000B"/>
                </a:solidFill>
              </a:rPr>
              <a:t>Il Sacramento del Perdono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2088000" y="2592000"/>
            <a:ext cx="5976000" cy="2232000"/>
          </a:xfrm>
        </p:spPr>
        <p:txBody>
          <a:bodyPr/>
          <a:lstStyle/>
          <a:p>
            <a:pPr lvl="0" algn="ctr"/>
            <a:endParaRPr lang="it-IT"/>
          </a:p>
          <a:p>
            <a:pPr lvl="0" algn="ctr"/>
            <a:r>
              <a:rPr lang="it-IT"/>
              <a:t>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38639" y="2942640"/>
            <a:ext cx="3600000" cy="180036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noAutofit/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baseline="0" dirty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Come si svolge?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5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accel="1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4239" y="1832040"/>
            <a:ext cx="3371760" cy="42519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184000" y="680400"/>
            <a:ext cx="4107600" cy="3559680"/>
          </a:xfrm>
        </p:spPr>
        <p:txBody>
          <a:bodyPr/>
          <a:lstStyle/>
          <a:p>
            <a:pPr lvl="0" algn="r"/>
            <a:r>
              <a:rPr lang="it-IT"/>
              <a:t>Il presbitero porta il perdono di Dio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 sz="2600"/>
          </a:p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360000" y="680400"/>
            <a:ext cx="4395600" cy="2271600"/>
          </a:xfrm>
        </p:spPr>
        <p:txBody>
          <a:bodyPr/>
          <a:lstStyle/>
          <a:p>
            <a:pPr lvl="0"/>
            <a:r>
              <a:rPr lang="it-IT"/>
              <a:t>Il fedele porta il</a:t>
            </a:r>
          </a:p>
          <a:p>
            <a:pPr lvl="0"/>
            <a:r>
              <a:rPr lang="it-IT"/>
              <a:t>peccato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7599" y="2893679"/>
            <a:ext cx="1724400" cy="225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90720" y="2377800"/>
            <a:ext cx="1565280" cy="31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2806200" y="1588320"/>
            <a:ext cx="4107600" cy="3828600"/>
          </a:xfrm>
        </p:spPr>
        <p:txBody>
          <a:bodyPr/>
          <a:lstStyle/>
          <a:p>
            <a:pPr lvl="0" algn="ctr"/>
            <a:r>
              <a:rPr lang="it-IT" sz="2800" i="1"/>
              <a:t>Nel nome del Padre del Figlio e dello</a:t>
            </a:r>
          </a:p>
          <a:p>
            <a:pPr lvl="0" algn="ctr"/>
            <a:r>
              <a:rPr lang="it-IT" sz="2800" i="1"/>
              <a:t>Spirito Santo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 sz="2600"/>
          </a:p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808000" y="648000"/>
            <a:ext cx="4141800" cy="792000"/>
          </a:xfrm>
        </p:spPr>
        <p:txBody>
          <a:bodyPr/>
          <a:lstStyle/>
          <a:p>
            <a:pPr lvl="0" algn="ctr"/>
            <a:r>
              <a:rPr lang="it-IT"/>
              <a:t>Assolve e benedice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 amt="70000"/>
          </a:blip>
          <a:srcRect/>
          <a:stretch>
            <a:fillRect/>
          </a:stretch>
        </p:blipFill>
        <p:spPr>
          <a:xfrm>
            <a:off x="867599" y="2893679"/>
            <a:ext cx="1724400" cy="225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 amt="60000"/>
          </a:blip>
          <a:srcRect/>
          <a:stretch>
            <a:fillRect/>
          </a:stretch>
        </p:blipFill>
        <p:spPr>
          <a:xfrm>
            <a:off x="7290720" y="2377800"/>
            <a:ext cx="1565280" cy="31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986200" y="3276000"/>
            <a:ext cx="4249800" cy="29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5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accel="1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 amt="40000"/>
          </a:blip>
          <a:srcRect t="5174"/>
          <a:stretch>
            <a:fillRect/>
          </a:stretch>
        </p:blipFill>
        <p:spPr>
          <a:xfrm>
            <a:off x="2916000" y="720000"/>
            <a:ext cx="4492440" cy="620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740879" y="3147479"/>
            <a:ext cx="8607960" cy="126252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5400" i="0">
                <a:solidFill>
                  <a:srgbClr val="C5000B"/>
                </a:solidFill>
              </a:rPr>
              <a:t>Sacramento del Perdono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648000" y="720000"/>
            <a:ext cx="8418240" cy="6203160"/>
          </a:xfrm>
        </p:spPr>
        <p:txBody>
          <a:bodyPr>
            <a:spAutoFit/>
          </a:bodyPr>
          <a:lstStyle/>
          <a:p>
            <a:pPr lvl="0"/>
            <a:r>
              <a:rPr lang="it-IT"/>
              <a:t>Se il bambino decidesse di non mangiare più, cosa succederebbe?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720" y="1714319"/>
            <a:ext cx="8801279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725759" y="890280"/>
            <a:ext cx="8418240" cy="1145160"/>
          </a:xfrm>
        </p:spPr>
        <p:txBody>
          <a:bodyPr>
            <a:spAutoFit/>
          </a:bodyPr>
          <a:lstStyle/>
          <a:p>
            <a:pPr lvl="0"/>
            <a:endParaRPr lang="it-IT"/>
          </a:p>
          <a:p>
            <a:pPr lvl="0"/>
            <a:r>
              <a:rPr lang="it-IT"/>
              <a:t>Questo assomiglia al peccato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grayscl/>
          </a:blip>
          <a:srcRect r="42761"/>
          <a:stretch>
            <a:fillRect/>
          </a:stretch>
        </p:blipFill>
        <p:spPr>
          <a:xfrm>
            <a:off x="1072800" y="1934639"/>
            <a:ext cx="3499199" cy="260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grayscl/>
          </a:blip>
          <a:srcRect/>
          <a:stretch>
            <a:fillRect/>
          </a:stretch>
        </p:blipFill>
        <p:spPr>
          <a:xfrm>
            <a:off x="5098320" y="4104000"/>
            <a:ext cx="3793679" cy="252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311999" y="1617840"/>
            <a:ext cx="6015960" cy="126216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4400" i="0">
                <a:solidFill>
                  <a:srgbClr val="C5000B"/>
                </a:solidFill>
              </a:rPr>
              <a:t>Riconciliarsi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6000">
            <a:off x="737103" y="3672104"/>
            <a:ext cx="4660200" cy="3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9051" r="19266"/>
          <a:stretch>
            <a:fillRect/>
          </a:stretch>
        </p:blipFill>
        <p:spPr>
          <a:xfrm>
            <a:off x="723959" y="2052000"/>
            <a:ext cx="8401680" cy="37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941759" y="962999"/>
            <a:ext cx="8418240" cy="911880"/>
          </a:xfrm>
        </p:spPr>
        <p:txBody>
          <a:bodyPr/>
          <a:lstStyle/>
          <a:p>
            <a:pPr lvl="0"/>
            <a:r>
              <a:rPr lang="it-IT"/>
              <a:t>Riconciliarsi col mondo</a:t>
            </a:r>
          </a:p>
          <a:p>
            <a:pPr lvl="0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9051" r="19266"/>
          <a:stretch>
            <a:fillRect/>
          </a:stretch>
        </p:blipFill>
        <p:spPr>
          <a:xfrm>
            <a:off x="723959" y="2052000"/>
            <a:ext cx="840168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 amt="60000"/>
          </a:blip>
          <a:srcRect l="1630" t="11220" r="1869" b="22108"/>
          <a:stretch>
            <a:fillRect/>
          </a:stretch>
        </p:blipFill>
        <p:spPr>
          <a:xfrm>
            <a:off x="4680360" y="667080"/>
            <a:ext cx="2591640" cy="13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941759" y="962999"/>
            <a:ext cx="8418240" cy="911880"/>
          </a:xfrm>
        </p:spPr>
        <p:txBody>
          <a:bodyPr/>
          <a:lstStyle/>
          <a:p>
            <a:pPr lvl="0"/>
            <a:r>
              <a:rPr lang="it-IT"/>
              <a:t>Riconciliarsi col mondo e con Dio</a:t>
            </a:r>
          </a:p>
          <a:p>
            <a:pPr lvl="0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8960" y="780120"/>
            <a:ext cx="4167720" cy="609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414962" y="733679"/>
            <a:ext cx="3825877" cy="1823399"/>
          </a:xfrm>
        </p:spPr>
        <p:txBody>
          <a:bodyPr/>
          <a:lstStyle/>
          <a:p>
            <a:pPr lvl="0"/>
            <a:r>
              <a:rPr lang="it-IT" dirty="0">
                <a:solidFill>
                  <a:srgbClr val="C5000B"/>
                </a:solidFill>
              </a:rPr>
              <a:t>Dio libera</a:t>
            </a:r>
          </a:p>
          <a:p>
            <a:pPr lvl="0"/>
            <a:r>
              <a:rPr lang="it-IT" dirty="0">
                <a:solidFill>
                  <a:srgbClr val="C5000B"/>
                </a:solidFill>
              </a:rPr>
              <a:t>il popolo di Israele dalla schiavitù</a:t>
            </a:r>
          </a:p>
          <a:p>
            <a:pPr lvl="0"/>
            <a:r>
              <a:rPr lang="it-IT" dirty="0">
                <a:solidFill>
                  <a:srgbClr val="C5000B"/>
                </a:solidFill>
              </a:rPr>
              <a:t>dell'Egitto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6228000" y="6278040"/>
            <a:ext cx="3168000" cy="705960"/>
          </a:xfrm>
        </p:spPr>
        <p:txBody>
          <a:bodyPr/>
          <a:lstStyle/>
          <a:p>
            <a:pPr lvl="0"/>
            <a:r>
              <a:rPr lang="it-IT" dirty="0"/>
              <a:t>Libro dell'Esodo</a:t>
            </a:r>
          </a:p>
        </p:txBody>
      </p:sp>
      <p:sp>
        <p:nvSpPr>
          <p:cNvPr id="6" name="Connettore diritto 5"/>
          <p:cNvSpPr/>
          <p:nvPr/>
        </p:nvSpPr>
        <p:spPr>
          <a:xfrm>
            <a:off x="5836680" y="6516000"/>
            <a:ext cx="3913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b="0" i="0" u="none" strike="noStrike">
              <a:ln>
                <a:noFill/>
              </a:ln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5174"/>
          <a:stretch>
            <a:fillRect/>
          </a:stretch>
        </p:blipFill>
        <p:spPr>
          <a:xfrm>
            <a:off x="2916000" y="720000"/>
            <a:ext cx="4492440" cy="620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 amt="40000"/>
          </a:blip>
          <a:srcRect t="5174"/>
          <a:stretch>
            <a:fillRect/>
          </a:stretch>
        </p:blipFill>
        <p:spPr>
          <a:xfrm>
            <a:off x="2916000" y="720000"/>
            <a:ext cx="4492440" cy="620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1368000" y="2664000"/>
            <a:ext cx="7632000" cy="136260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4800" i="0">
                <a:solidFill>
                  <a:srgbClr val="C5000B"/>
                </a:solidFill>
              </a:rPr>
              <a:t>Gesù</a:t>
            </a:r>
            <a:r>
              <a:rPr lang="it-IT" sz="4800" i="0"/>
              <a:t/>
            </a:r>
            <a:br>
              <a:rPr lang="it-IT" sz="4800" i="0"/>
            </a:br>
            <a:endParaRPr lang="it-IT" sz="4800" i="0"/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1368000" y="3386880"/>
            <a:ext cx="7632000" cy="136260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4800" i="0">
                <a:solidFill>
                  <a:srgbClr val="C5000B"/>
                </a:solidFill>
              </a:rPr>
              <a:t>svela</a:t>
            </a:r>
            <a:r>
              <a:rPr lang="it-IT" sz="4800" i="0"/>
              <a:t/>
            </a:r>
            <a:br>
              <a:rPr lang="it-IT" sz="4800" i="0"/>
            </a:br>
            <a:endParaRPr lang="it-IT" sz="4800" i="0"/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1368000" y="4215240"/>
            <a:ext cx="7632000" cy="136260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4800" i="0">
                <a:solidFill>
                  <a:srgbClr val="C5000B"/>
                </a:solidFill>
              </a:rPr>
              <a:t>Dio</a:t>
            </a:r>
            <a:r>
              <a:rPr lang="it-IT" sz="4800" i="0"/>
              <a:t/>
            </a:r>
            <a:br>
              <a:rPr lang="it-IT" sz="4800" i="0"/>
            </a:br>
            <a:endParaRPr lang="it-IT" sz="4800" i="0"/>
          </a:p>
        </p:txBody>
      </p:sp>
      <p:sp>
        <p:nvSpPr>
          <p:cNvPr id="6" name="Titolo 5"/>
          <p:cNvSpPr txBox="1">
            <a:spLocks noGrp="1"/>
          </p:cNvSpPr>
          <p:nvPr>
            <p:ph type="title" idx="4294967295"/>
          </p:nvPr>
        </p:nvSpPr>
        <p:spPr>
          <a:xfrm>
            <a:off x="1368000" y="5006160"/>
            <a:ext cx="7632000" cy="1362600"/>
          </a:xfrm>
        </p:spPr>
        <p:txBody>
          <a:bodyPr>
            <a:spAutoFit/>
          </a:bodyPr>
          <a:lstStyle/>
          <a:p>
            <a:pPr marL="216000" lvl="0" indent="-360000"/>
            <a:r>
              <a:rPr lang="it-IT" sz="4800" i="0">
                <a:solidFill>
                  <a:srgbClr val="C5000B"/>
                </a:solidFill>
              </a:rPr>
              <a:t>Misericordia</a:t>
            </a:r>
            <a:r>
              <a:rPr lang="it-IT" sz="4800" i="0"/>
              <a:t/>
            </a:r>
            <a:br>
              <a:rPr lang="it-IT" sz="4800" i="0"/>
            </a:br>
            <a:endParaRPr lang="it-IT" sz="4800" i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../../../../Volumes/OpenOffice/OpenOffice.app/Contents/share/template/it/presnt/prs-novelty.otp</Template>
  <TotalTime>521</TotalTime>
  <Words>105</Words>
  <Application>Microsoft Office PowerPoint</Application>
  <PresentationFormat>Widescreen</PresentationFormat>
  <Paragraphs>48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Albany</vt:lpstr>
      <vt:lpstr>Arial</vt:lpstr>
      <vt:lpstr>Arial Black</vt:lpstr>
      <vt:lpstr>Arial Unicode MS</vt:lpstr>
      <vt:lpstr>Calibri</vt:lpstr>
      <vt:lpstr>HG Mincho Light J</vt:lpstr>
      <vt:lpstr>MS Gothic</vt:lpstr>
      <vt:lpstr>Tahoma</vt:lpstr>
      <vt:lpstr>Thorndale</vt:lpstr>
      <vt:lpstr>prs-novelty</vt:lpstr>
      <vt:lpstr>Sacramento del Perdono</vt:lpstr>
      <vt:lpstr>Presentazione standard di PowerPoint</vt:lpstr>
      <vt:lpstr>Presentazione standard di PowerPoint</vt:lpstr>
      <vt:lpstr>Riconciliarsi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Gesù </vt:lpstr>
      <vt:lpstr>Presentazione standard di PowerPoint</vt:lpstr>
      <vt:lpstr>Presentazione standard di PowerPoint</vt:lpstr>
      <vt:lpstr>in Gesù</vt:lpstr>
      <vt:lpstr>Il Sacramento del Perdono</vt:lpstr>
      <vt:lpstr>Presentazione standard di PowerPoint</vt:lpstr>
      <vt:lpstr>Presentazione standard di PowerPoint</vt:lpstr>
      <vt:lpstr>Sacramento del Perdono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una novità</dc:title>
  <dc:creator>Ludovico van Beethoven</dc:creator>
  <dc:description>Presentazione generale di una novità tenendo conto delle richieste dei clienti</dc:description>
  <cp:lastModifiedBy>raffaele cimbaro</cp:lastModifiedBy>
  <cp:revision>108</cp:revision>
  <dcterms:created xsi:type="dcterms:W3CDTF">2016-02-02T10:56:58Z</dcterms:created>
  <dcterms:modified xsi:type="dcterms:W3CDTF">2016-02-19T13:02:25Z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