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69" r:id="rId3"/>
    <p:sldId id="258" r:id="rId4"/>
    <p:sldId id="273" r:id="rId5"/>
    <p:sldId id="267" r:id="rId6"/>
    <p:sldId id="259" r:id="rId7"/>
    <p:sldId id="268" r:id="rId8"/>
    <p:sldId id="272" r:id="rId9"/>
    <p:sldId id="266" r:id="rId10"/>
    <p:sldId id="274" r:id="rId11"/>
    <p:sldId id="27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96" autoAdjust="0"/>
  </p:normalViewPr>
  <p:slideViewPr>
    <p:cSldViewPr snapToGrid="0">
      <p:cViewPr varScale="1">
        <p:scale>
          <a:sx n="79" d="100"/>
          <a:sy n="79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44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76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897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47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08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91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877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70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83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21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53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86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46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32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71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81204-D648-46F7-9007-EAEC6A565A96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654F1D-3CF6-4F6E-946D-8755F542A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81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parti%20della%20messaok2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91" y="345322"/>
            <a:ext cx="6215089" cy="450593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77824" y="5211698"/>
            <a:ext cx="7840088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3900" b="1" dirty="0" smtClean="0">
                <a:solidFill>
                  <a:srgbClr val="0070C0"/>
                </a:solidFill>
                <a:latin typeface="Juice ITC" panose="04040403040A02020202" pitchFamily="82" charset="0"/>
              </a:rPr>
              <a:t>Eucaristia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it-IT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ompimento dell’Iniziazione </a:t>
            </a:r>
            <a:r>
              <a:rPr lang="it-I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it-IT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ristiana</a:t>
            </a:r>
            <a:endParaRPr lang="it-IT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420000">
            <a:off x="-402191" y="274455"/>
            <a:ext cx="10502620" cy="5503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Juice ITC" panose="04040403040A02020202" pitchFamily="82" charset="0"/>
              </a:rPr>
              <a:t>Formazione di catechisti - operatori pastorali </a:t>
            </a:r>
            <a:endParaRPr lang="it-IT" sz="3600" b="1" dirty="0">
              <a:solidFill>
                <a:srgbClr val="002060"/>
              </a:solidFill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1360" y="2741168"/>
            <a:ext cx="5120640" cy="39827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0407" y="3749267"/>
            <a:ext cx="9314688" cy="1320800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Andate e portate a tutti </a:t>
            </a:r>
            <a:r>
              <a:rPr lang="it-IT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gioia del Signore risorto</a:t>
            </a:r>
            <a:r>
              <a:rPr lang="it-IT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endParaRPr lang="it-IT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0016" y="704868"/>
            <a:ext cx="8302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Messa non è la fine di un gesto ma è l’inizio di un cammino nella vita quotidiana. </a:t>
            </a:r>
          </a:p>
          <a:p>
            <a:endParaRPr lang="it-IT" sz="2800" dirty="0"/>
          </a:p>
          <a:p>
            <a:r>
              <a:rPr lang="it-IT" sz="2800" dirty="0" smtClean="0"/>
              <a:t>Allora dobbiamo portare ogni giorno il saluto di Pasqua nel nostro vivere…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752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3382" y="280416"/>
            <a:ext cx="8596668" cy="1320800"/>
          </a:xfrm>
        </p:spPr>
        <p:txBody>
          <a:bodyPr/>
          <a:lstStyle/>
          <a:p>
            <a:pPr algn="ctr"/>
            <a:r>
              <a:rPr lang="it-IT" sz="3200" dirty="0" smtClean="0"/>
              <a:t>MAESTRI CHE CI AIUTANO A… </a:t>
            </a:r>
            <a:r>
              <a:rPr lang="it-IT" sz="4000" b="1" dirty="0" smtClean="0"/>
              <a:t>TESTIMONIARE</a:t>
            </a:r>
            <a:endParaRPr lang="it-IT" sz="4000" b="1" dirty="0"/>
          </a:p>
        </p:txBody>
      </p:sp>
      <p:sp>
        <p:nvSpPr>
          <p:cNvPr id="4" name="Rettangolo 3"/>
          <p:cNvSpPr/>
          <p:nvPr/>
        </p:nvSpPr>
        <p:spPr>
          <a:xfrm rot="382843">
            <a:off x="238351" y="1627804"/>
            <a:ext cx="5698801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Ogni giorno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 Gesù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discende dal seno del Sommo Padre nell'altare tra le mani del sacerdote e come apparve ai santi Apostoli nella vera carne, così anche ora si rivela a noi nel sacro pane.</a:t>
            </a:r>
          </a:p>
          <a:p>
            <a:pPr algn="r"/>
            <a:r>
              <a:rPr lang="it-IT" i="1" dirty="0"/>
              <a:t>(San Francesco d'Assisi)</a:t>
            </a:r>
          </a:p>
        </p:txBody>
      </p:sp>
      <p:sp>
        <p:nvSpPr>
          <p:cNvPr id="5" name="Rettangolo 4"/>
          <p:cNvSpPr/>
          <p:nvPr/>
        </p:nvSpPr>
        <p:spPr>
          <a:xfrm rot="21326964">
            <a:off x="6153373" y="2032732"/>
            <a:ext cx="547808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nostra Eucaristia è incompleta se non conduce al servizio e all'amore dei poveri.</a:t>
            </a:r>
          </a:p>
          <a:p>
            <a:pPr algn="r"/>
            <a:r>
              <a:rPr lang="it-IT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(Santa Teresa di Calcutta)</a:t>
            </a:r>
            <a:endParaRPr lang="it-IT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60041" y="4704304"/>
            <a:ext cx="527044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L'Eucaristia è istituita perché diventiamo fratelli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viene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celebrata perché da estranei e indifferenti gli uni gli altri, diventiamo uniti, uguali ed amici; 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data perché,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diventiamo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un popolo che ha un cuore solo e un'anima sola. 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it-IT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(San Giovanni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Paolo II</a:t>
            </a:r>
            <a:r>
              <a:rPr lang="it-IT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41105" y="3735064"/>
            <a:ext cx="75346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Una sola comunione ben fatta è capace di farci sentire santi e perfetti. 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it-IT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San Francesco di Sales</a:t>
            </a:r>
            <a:r>
              <a:rPr lang="it-IT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54143" y="4704304"/>
            <a:ext cx="587654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qualcuno del mondo ti chiederà perché ti comunichi così spesso, dirai loro che è per imparare ad amare Dio, e per purificarti delle tue imperfezioni, per liberarti delle tue miserie e trovare conforto nelle tribolazioni e nelle tue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debolezze. </a:t>
            </a:r>
          </a:p>
          <a:p>
            <a:pPr algn="r"/>
            <a:r>
              <a:rPr lang="it-IT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San Francesco di Sales) </a:t>
            </a:r>
          </a:p>
        </p:txBody>
      </p:sp>
    </p:spTree>
    <p:extLst>
      <p:ext uri="{BB962C8B-B14F-4D97-AF65-F5344CB8AC3E}">
        <p14:creationId xmlns:p14="http://schemas.microsoft.com/office/powerpoint/2010/main" val="19898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4335" y="341585"/>
            <a:ext cx="5944183" cy="914401"/>
          </a:xfrm>
        </p:spPr>
        <p:txBody>
          <a:bodyPr>
            <a:noAutofit/>
          </a:bodyPr>
          <a:lstStyle/>
          <a:p>
            <a:pPr algn="ctr"/>
            <a:r>
              <a:rPr lang="it-IT" sz="4400" dirty="0" smtClean="0"/>
              <a:t>un </a:t>
            </a:r>
            <a:r>
              <a:rPr lang="it-IT" sz="4800" dirty="0" smtClean="0"/>
              <a:t>SACRAMENTO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1136895">
            <a:off x="388930" y="1768367"/>
            <a:ext cx="5467434" cy="2743199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it-IT" dirty="0" smtClean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Bahnschrift Light" panose="020B0502040204020203" pitchFamily="34" charset="0"/>
              </a:rPr>
              <a:t>«I sacramenti…assumono e santificano il dinamismo dell’esistenza umana e si inseriscono nelle fondamentali situazioni dell’uomo. La luce e la grazia del mistero pasquale coinvolge ed eleva tutta la vita umana» </a:t>
            </a:r>
          </a:p>
          <a:p>
            <a:pPr marL="0" indent="0" algn="ctr">
              <a:buNone/>
            </a:pPr>
            <a:r>
              <a:rPr lang="it-IT" sz="1600" dirty="0" smtClean="0"/>
              <a:t>Evangelizzazione e Sacramenti, n. 53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80882" y="2677765"/>
            <a:ext cx="4836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Realtà visibile attraverso la quale si manifesta, rendendo attuale la realtà invisibile della Salvezza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48673" y="1152032"/>
            <a:ext cx="530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«ADERIRIE, ATTACCARE»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69342" y="5149837"/>
            <a:ext cx="7229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sacramento prende senso solo in rapporto</a:t>
            </a:r>
          </a:p>
          <a:p>
            <a:r>
              <a:rPr lang="it-IT" sz="2800" dirty="0"/>
              <a:t>a</a:t>
            </a:r>
            <a:r>
              <a:rPr lang="it-IT" sz="2800" dirty="0" smtClean="0"/>
              <a:t>lla REALTA’ DELLA COMUNITA’ ECCLESIALE.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562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567742" y="214848"/>
            <a:ext cx="8161571" cy="4893647"/>
            <a:chOff x="3628367" y="231648"/>
            <a:chExt cx="8161571" cy="4893647"/>
          </a:xfrm>
        </p:grpSpPr>
        <p:sp>
          <p:nvSpPr>
            <p:cNvPr id="4" name="Fumetto 3 3"/>
            <p:cNvSpPr/>
            <p:nvPr/>
          </p:nvSpPr>
          <p:spPr>
            <a:xfrm rot="2246332">
              <a:off x="5273089" y="582282"/>
              <a:ext cx="6516849" cy="449119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ttangolo 1"/>
            <p:cNvSpPr/>
            <p:nvPr/>
          </p:nvSpPr>
          <p:spPr>
            <a:xfrm>
              <a:off x="3628367" y="231648"/>
              <a:ext cx="8083296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</a:t>
              </a:r>
              <a:r>
                <a:rPr lang="it-IT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L’Eucaristia </a:t>
              </a:r>
              <a:r>
                <a:rPr lang="it-IT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è </a:t>
              </a:r>
              <a:endParaRPr lang="it-IT" sz="28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avvenimento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meraviglioso </a:t>
              </a:r>
              <a:endParaRPr lang="it-IT" sz="2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nel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quale Gesù Cristo, </a:t>
              </a:r>
              <a:endParaRPr lang="it-IT" sz="2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nostra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vita, </a:t>
              </a:r>
              <a:r>
                <a:rPr lang="it-IT" sz="28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si </a:t>
              </a:r>
              <a:r>
                <a:rPr lang="it-IT" sz="2800" b="1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fa presente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it-IT" sz="2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Partecipare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alla Messa «è vivere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</a:p>
            <a:p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un’altra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volta la passione e la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morte    </a:t>
              </a:r>
            </a:p>
            <a:p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redentrice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del Signore. </a:t>
              </a:r>
              <a:endParaRPr lang="it-IT" sz="2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È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una teofania: il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Signore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si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fa </a:t>
              </a:r>
            </a:p>
            <a:p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presente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sull’altare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per essere  </a:t>
              </a:r>
            </a:p>
            <a:p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offerto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al Padre per la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  <a:p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salvezza </a:t>
              </a:r>
              <a:r>
                <a:rPr lang="it-IT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del </a:t>
              </a:r>
              <a:r>
                <a:rPr lang="it-IT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mondo.»</a:t>
              </a:r>
              <a:endParaRPr lang="it-IT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0" y="45571"/>
            <a:ext cx="3377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Udienza generale – 8.novembre.2017 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r="8844"/>
          <a:stretch/>
        </p:blipFill>
        <p:spPr>
          <a:xfrm>
            <a:off x="0" y="2987578"/>
            <a:ext cx="4767072" cy="346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01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1718" y="138988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it-IT" sz="7200" dirty="0" smtClean="0">
                <a:latin typeface="MV Boli" panose="02000500030200090000" pitchFamily="2" charset="0"/>
                <a:cs typeface="MV Boli" panose="02000500030200090000" pitchFamily="2" charset="0"/>
              </a:rPr>
              <a:t>PERCHE’  </a:t>
            </a:r>
            <a:br>
              <a:rPr lang="it-IT" sz="72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7200" dirty="0" smtClean="0">
                <a:latin typeface="MV Boli" panose="02000500030200090000" pitchFamily="2" charset="0"/>
                <a:cs typeface="MV Boli" panose="02000500030200090000" pitchFamily="2" charset="0"/>
              </a:rPr>
              <a:t>RISCOPRIRE L’EUCARISTIA?</a:t>
            </a:r>
            <a:endParaRPr lang="it-IT" sz="7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887766"/>
            <a:ext cx="4860758" cy="49702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Gesù ha istituito </a:t>
            </a:r>
            <a:r>
              <a:rPr lang="it-IT" b="1" dirty="0" smtClean="0"/>
              <a:t>l’Eucaristia </a:t>
            </a:r>
            <a:r>
              <a:rPr lang="it-IT" b="1" dirty="0"/>
              <a:t>durante l’ultima cena</a:t>
            </a:r>
            <a:r>
              <a:rPr lang="it-IT" dirty="0"/>
              <a:t>, </a:t>
            </a:r>
            <a:r>
              <a:rPr lang="it-IT" dirty="0" smtClean="0"/>
              <a:t>quando…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i="1" dirty="0"/>
              <a:t>“Gesù prese il pane e, pronunziata la benedizione, lo spezzò e lo diede ai discepoli dicendo: </a:t>
            </a:r>
            <a:endParaRPr lang="it-IT" i="1" dirty="0" smtClean="0"/>
          </a:p>
          <a:p>
            <a:pPr marL="0" indent="0" algn="ctr">
              <a:buNone/>
            </a:pPr>
            <a:r>
              <a:rPr lang="it-IT" b="1" i="1" dirty="0" smtClean="0"/>
              <a:t>«</a:t>
            </a:r>
            <a:r>
              <a:rPr lang="it-IT" b="1" i="1" dirty="0"/>
              <a:t>Prendete e mangiate; questo è il mio corpo»</a:t>
            </a:r>
            <a:r>
              <a:rPr lang="it-IT" i="1" dirty="0"/>
              <a:t>. </a:t>
            </a:r>
            <a:endParaRPr lang="it-IT" i="1" dirty="0" smtClean="0"/>
          </a:p>
          <a:p>
            <a:pPr marL="0" indent="0" algn="ctr">
              <a:buNone/>
            </a:pPr>
            <a:r>
              <a:rPr lang="it-IT" i="1" dirty="0" smtClean="0"/>
              <a:t>Poi </a:t>
            </a:r>
            <a:r>
              <a:rPr lang="it-IT" i="1" dirty="0"/>
              <a:t>prese il calice e, dopo aver reso grazie, lo diede loro, dicendo: </a:t>
            </a:r>
            <a:endParaRPr lang="it-IT" i="1" dirty="0" smtClean="0"/>
          </a:p>
          <a:p>
            <a:pPr marL="0" indent="0" algn="ctr">
              <a:buNone/>
            </a:pPr>
            <a:r>
              <a:rPr lang="it-IT" b="1" i="1" dirty="0" smtClean="0"/>
              <a:t>«</a:t>
            </a:r>
            <a:r>
              <a:rPr lang="it-IT" b="1" i="1" dirty="0"/>
              <a:t>Bevetene tutti, perché questo è il mio sangue dell'alleanza, versato per molti, in remissione dei peccati</a:t>
            </a:r>
            <a:r>
              <a:rPr lang="it-IT" b="1" i="1" dirty="0" smtClean="0"/>
              <a:t>.»</a:t>
            </a:r>
            <a:r>
              <a:rPr lang="it-IT" i="1" dirty="0" smtClean="0"/>
              <a:t>             </a:t>
            </a:r>
          </a:p>
          <a:p>
            <a:pPr marL="0" indent="0" algn="ctr">
              <a:buNone/>
            </a:pPr>
            <a:r>
              <a:rPr lang="it-IT" sz="2000" i="1" dirty="0"/>
              <a:t> </a:t>
            </a:r>
            <a:r>
              <a:rPr lang="it-IT" sz="2000" i="1" dirty="0" smtClean="0"/>
              <a:t>                                                                                           </a:t>
            </a:r>
            <a:r>
              <a:rPr lang="it-IT" sz="2000" dirty="0" smtClean="0"/>
              <a:t>Mt </a:t>
            </a:r>
            <a:r>
              <a:rPr lang="it-IT" sz="2000" dirty="0"/>
              <a:t>26,26-28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03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806" y="341376"/>
            <a:ext cx="8917770" cy="914400"/>
          </a:xfrm>
        </p:spPr>
        <p:txBody>
          <a:bodyPr>
            <a:normAutofit/>
          </a:bodyPr>
          <a:lstStyle/>
          <a:p>
            <a:r>
              <a:rPr lang="it-IT" dirty="0" smtClean="0"/>
              <a:t>ALTRI NOMI…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2806" y="1255776"/>
            <a:ext cx="9880938" cy="388077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CENA DEL SIGNORE </a:t>
            </a:r>
            <a:r>
              <a:rPr lang="it-IT" sz="2400" dirty="0" smtClean="0"/>
              <a:t>perché si tratta della Cena che il Signore ha consumato con i suoi discepoli la vigilia della sua Passione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FRAZIONE DEL PANE </a:t>
            </a:r>
            <a:r>
              <a:rPr lang="it-IT" sz="2400" dirty="0" smtClean="0"/>
              <a:t>perché questo rito, tipico della cena ebraica, è stato utilizzato da Gesù quando benediceva e distribuiva il pane come capo della mensa</a:t>
            </a:r>
          </a:p>
          <a:p>
            <a:r>
              <a:rPr lang="it-IT" b="1" smtClean="0">
                <a:solidFill>
                  <a:srgbClr val="FF0000"/>
                </a:solidFill>
              </a:rPr>
              <a:t>EUCARISTIA</a:t>
            </a:r>
            <a:r>
              <a:rPr lang="it-IT" smtClean="0"/>
              <a:t> </a:t>
            </a:r>
            <a:r>
              <a:rPr lang="it-IT" sz="2400" dirty="0"/>
              <a:t>perché è </a:t>
            </a:r>
            <a:r>
              <a:rPr lang="it-IT" sz="2400" u="sng" dirty="0"/>
              <a:t>rendimento di </a:t>
            </a:r>
            <a:r>
              <a:rPr lang="it-IT" sz="2400" u="sng" dirty="0" smtClean="0"/>
              <a:t>GRAZIE </a:t>
            </a:r>
            <a:r>
              <a:rPr lang="it-IT" sz="2400" u="sng" dirty="0"/>
              <a:t>a </a:t>
            </a:r>
            <a:r>
              <a:rPr lang="it-IT" sz="2400" u="sng" dirty="0" smtClean="0"/>
              <a:t>Dio</a:t>
            </a:r>
            <a:r>
              <a:rPr lang="it-IT" sz="2400" dirty="0" smtClean="0"/>
              <a:t>,</a:t>
            </a:r>
          </a:p>
          <a:p>
            <a:pPr marL="0" indent="0">
              <a:buNone/>
            </a:pPr>
            <a:r>
              <a:rPr lang="it-IT" sz="2400" dirty="0" smtClean="0"/>
              <a:t>ricordano </a:t>
            </a:r>
            <a:r>
              <a:rPr lang="it-IT" sz="2400" dirty="0"/>
              <a:t>le benedizioni ebraiche che proclamano le opere di Dio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COMUNIONE</a:t>
            </a:r>
            <a:r>
              <a:rPr lang="it-IT" sz="2400" dirty="0" smtClean="0"/>
              <a:t> perché ci uniamo a Cristo, il quale ci rende partecipi del suo Corpo e del suo Sangue per formare un solo corpo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SANTA MESSA </a:t>
            </a:r>
            <a:r>
              <a:rPr lang="it-IT" sz="2400" dirty="0" smtClean="0"/>
              <a:t>perché si conclude con l’invito dei fedeli affinché compiano la volontà di Dio nella loro vita quotidiana.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031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caresti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9" y="1"/>
            <a:ext cx="6958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8716340">
            <a:off x="7293096" y="-235154"/>
            <a:ext cx="1950720" cy="3718280"/>
          </a:xfrm>
        </p:spPr>
        <p:txBody>
          <a:bodyPr vert="vert" anchor="ctr" anchorCtr="0">
            <a:noAutofit/>
          </a:bodyPr>
          <a:lstStyle/>
          <a:p>
            <a:pPr algn="ctr"/>
            <a:r>
              <a:rPr lang="it-IT" sz="4000" b="1" dirty="0" smtClean="0"/>
              <a:t>Perché l’Eucaristia diventi VITA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9960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2344" y="4644189"/>
            <a:ext cx="4469656" cy="221381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270" y="341376"/>
            <a:ext cx="8596668" cy="1320800"/>
          </a:xfrm>
        </p:spPr>
        <p:txBody>
          <a:bodyPr/>
          <a:lstStyle/>
          <a:p>
            <a:r>
              <a:rPr lang="it-IT" dirty="0" smtClean="0"/>
              <a:t>«Non ci ardeva forse il cuore»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2806" y="1355917"/>
            <a:ext cx="9954090" cy="460597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600" i="1" dirty="0" smtClean="0"/>
              <a:t>«Quando </a:t>
            </a:r>
            <a:r>
              <a:rPr lang="it-IT" sz="2600" i="1" dirty="0" err="1"/>
              <a:t>furon</a:t>
            </a:r>
            <a:r>
              <a:rPr lang="it-IT" sz="2600" i="1" dirty="0"/>
              <a:t> vicini al villaggio dove erano diretti, </a:t>
            </a:r>
            <a:endParaRPr lang="it-IT" sz="26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600" i="1" dirty="0" smtClean="0"/>
              <a:t>egli </a:t>
            </a:r>
            <a:r>
              <a:rPr lang="it-IT" sz="2600" i="1" dirty="0"/>
              <a:t>fece come se dovesse andare più lontano</a:t>
            </a:r>
            <a:r>
              <a:rPr lang="it-IT" sz="2600" i="1" dirty="0" smtClean="0"/>
              <a:t>.</a:t>
            </a:r>
            <a:r>
              <a:rPr lang="it-IT" sz="2600" i="1" baseline="30000" dirty="0"/>
              <a:t> </a:t>
            </a:r>
            <a:endParaRPr lang="it-IT" sz="2600" i="1" baseline="30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600" i="1" dirty="0" smtClean="0"/>
              <a:t>Ma </a:t>
            </a:r>
            <a:r>
              <a:rPr lang="it-IT" sz="2600" i="1" dirty="0"/>
              <a:t>essi insistettero: </a:t>
            </a:r>
            <a:endParaRPr lang="it-IT" sz="26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600" i="1" dirty="0" smtClean="0"/>
              <a:t>«</a:t>
            </a:r>
            <a:r>
              <a:rPr lang="it-IT" sz="2600" i="1" dirty="0"/>
              <a:t>Resta con noi perché si fa sera e il giorno </a:t>
            </a:r>
            <a:r>
              <a:rPr lang="it-IT" sz="2600" i="1" dirty="0" smtClean="0"/>
              <a:t>già </a:t>
            </a:r>
            <a:r>
              <a:rPr lang="it-IT" sz="2600" i="1" dirty="0"/>
              <a:t>volge al declino». Egli entrò per rimanere con loro</a:t>
            </a:r>
            <a:r>
              <a:rPr lang="it-IT" sz="2600" i="1" dirty="0" smtClean="0"/>
              <a:t>.</a:t>
            </a:r>
            <a:r>
              <a:rPr lang="it-IT" sz="2600" i="1" baseline="30000" dirty="0"/>
              <a:t> </a:t>
            </a:r>
            <a:r>
              <a:rPr lang="it-IT" sz="2600" i="1" dirty="0"/>
              <a:t>Quando fu a tavola con loro, prese il pane, disse la benedizione, lo spezzò e lo diede loro. </a:t>
            </a:r>
            <a:r>
              <a:rPr lang="it-IT" sz="2600" i="1" dirty="0" smtClean="0"/>
              <a:t>Allora </a:t>
            </a:r>
            <a:r>
              <a:rPr lang="it-IT" sz="2600" i="1" dirty="0"/>
              <a:t>si aprirono loro gli occhi e lo riconobbero. </a:t>
            </a:r>
            <a:endParaRPr lang="it-IT" sz="26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600" i="1" dirty="0" smtClean="0"/>
              <a:t>Ma </a:t>
            </a:r>
            <a:r>
              <a:rPr lang="it-IT" sz="2600" i="1" dirty="0"/>
              <a:t>lui sparì dalla loro vista. </a:t>
            </a:r>
            <a:r>
              <a:rPr lang="it-IT" sz="2600" i="1" dirty="0" smtClean="0"/>
              <a:t>Ed </a:t>
            </a:r>
            <a:r>
              <a:rPr lang="it-IT" sz="2600" i="1" dirty="0"/>
              <a:t>essi si dissero l'un l'altro: </a:t>
            </a:r>
            <a:endParaRPr lang="it-IT" sz="2600" i="1" dirty="0" smtClean="0"/>
          </a:p>
          <a:p>
            <a:pPr marL="0" indent="0" algn="ctr">
              <a:buNone/>
            </a:pPr>
            <a:r>
              <a:rPr lang="it-IT" b="1" i="1" dirty="0" smtClean="0">
                <a:solidFill>
                  <a:srgbClr val="0070C0"/>
                </a:solidFill>
              </a:rPr>
              <a:t>«</a:t>
            </a:r>
            <a:r>
              <a:rPr lang="it-IT" b="1" i="1" dirty="0">
                <a:solidFill>
                  <a:srgbClr val="0070C0"/>
                </a:solidFill>
              </a:rPr>
              <a:t>Non ci ardeva forse il cuore nel petto mentre conversava con noi lungo il cammino, quando ci spiegava le Scritture?». </a:t>
            </a:r>
            <a:r>
              <a:rPr lang="it-IT" b="1" i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r">
              <a:buNone/>
            </a:pPr>
            <a:r>
              <a:rPr lang="it-IT" b="1" i="1" dirty="0" smtClean="0">
                <a:solidFill>
                  <a:srgbClr val="0070C0"/>
                </a:solidFill>
              </a:rPr>
              <a:t>                                                                     </a:t>
            </a:r>
          </a:p>
          <a:p>
            <a:pPr marL="0" indent="0" algn="r">
              <a:buNone/>
            </a:pPr>
            <a:r>
              <a:rPr lang="it-IT" sz="1200" b="1" i="1" dirty="0">
                <a:solidFill>
                  <a:srgbClr val="0070C0"/>
                </a:solidFill>
              </a:rPr>
              <a:t> </a:t>
            </a:r>
            <a:r>
              <a:rPr lang="it-IT" sz="1200" b="1" i="1" dirty="0" smtClean="0">
                <a:solidFill>
                  <a:srgbClr val="0070C0"/>
                </a:solidFill>
              </a:rPr>
              <a:t>    </a:t>
            </a:r>
            <a:r>
              <a:rPr lang="it-IT" sz="1200" dirty="0" smtClean="0">
                <a:solidFill>
                  <a:schemeClr val="tx1"/>
                </a:solidFill>
              </a:rPr>
              <a:t>Lc 24,28-35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>
            <a:noAutofit/>
          </a:bodyPr>
          <a:lstStyle/>
          <a:p>
            <a:pPr algn="ctr"/>
            <a:r>
              <a:rPr lang="it-IT" i="1" dirty="0"/>
              <a:t>Ma per cosa </a:t>
            </a:r>
            <a:r>
              <a:rPr lang="it-IT" i="1" dirty="0" smtClean="0"/>
              <a:t>dire </a:t>
            </a:r>
            <a:r>
              <a:rPr lang="it-IT" b="1" i="1" dirty="0" smtClean="0"/>
              <a:t>GRAZIE</a:t>
            </a:r>
            <a:r>
              <a:rPr lang="it-IT" i="1" dirty="0" smtClean="0"/>
              <a:t>?</a:t>
            </a:r>
            <a:br>
              <a:rPr lang="it-IT" i="1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624141"/>
            <a:ext cx="8596668" cy="3880773"/>
          </a:xfrm>
        </p:spPr>
        <p:txBody>
          <a:bodyPr>
            <a:normAutofit/>
          </a:bodyPr>
          <a:lstStyle/>
          <a:p>
            <a:r>
              <a:rPr lang="it-IT" dirty="0"/>
              <a:t>Ogni volta che facciamo la comunione ricordiamo e ringraziamo Gesù che ci ha amato alla follia fino al suo </a:t>
            </a:r>
            <a:r>
              <a:rPr lang="it-IT" b="1" dirty="0"/>
              <a:t>sacrificio in croce</a:t>
            </a:r>
            <a:r>
              <a:rPr lang="it-IT" dirty="0"/>
              <a:t> per la salvezza di tutti </a:t>
            </a:r>
            <a:r>
              <a:rPr lang="it-IT" dirty="0" smtClean="0"/>
              <a:t>noi</a:t>
            </a:r>
          </a:p>
          <a:p>
            <a:r>
              <a:rPr lang="it-IT" dirty="0" smtClean="0"/>
              <a:t>Con </a:t>
            </a:r>
            <a:r>
              <a:rPr lang="it-IT" dirty="0"/>
              <a:t>il sacramento della Comunione, </a:t>
            </a:r>
            <a:r>
              <a:rPr lang="it-IT" b="1" dirty="0"/>
              <a:t>Gesù vivo e vero entra nel nostro corpo</a:t>
            </a:r>
            <a:r>
              <a:rPr lang="it-IT" dirty="0"/>
              <a:t>, si unisce a noi e ci colma del suo amore attraverso il pane e il </a:t>
            </a:r>
            <a:r>
              <a:rPr lang="it-IT" dirty="0" smtClean="0"/>
              <a:t>vino</a:t>
            </a:r>
            <a:endParaRPr lang="it-IT" dirty="0"/>
          </a:p>
          <a:p>
            <a:r>
              <a:rPr lang="it-IT" u="sng" dirty="0"/>
              <a:t>Con Gesù nel cuore non siamo più soli!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03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</TotalTime>
  <Words>643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Arial Unicode MS</vt:lpstr>
      <vt:lpstr>Bahnschrift Light</vt:lpstr>
      <vt:lpstr>Calibri</vt:lpstr>
      <vt:lpstr>Juice ITC</vt:lpstr>
      <vt:lpstr>MV Boli</vt:lpstr>
      <vt:lpstr>Trebuchet MS</vt:lpstr>
      <vt:lpstr>Wingdings 3</vt:lpstr>
      <vt:lpstr>Sfaccettatura</vt:lpstr>
      <vt:lpstr>Eucaristia Compimento dell’Iniziazione Cristiana</vt:lpstr>
      <vt:lpstr>un SACRAMENTO</vt:lpstr>
      <vt:lpstr>Presentazione standard di PowerPoint</vt:lpstr>
      <vt:lpstr>PERCHE’   RISCOPRIRE L’EUCARISTIA?</vt:lpstr>
      <vt:lpstr>Gesù ha istituito l’Eucaristia durante l’ultima cena, quando…</vt:lpstr>
      <vt:lpstr>ALTRI NOMI…</vt:lpstr>
      <vt:lpstr>Perché l’Eucaristia diventi VITA</vt:lpstr>
      <vt:lpstr>«Non ci ardeva forse il cuore»</vt:lpstr>
      <vt:lpstr>Ma per cosa dire GRAZIE?  </vt:lpstr>
      <vt:lpstr>«Andate e portate a tutti  la gioia del Signore risorto.»</vt:lpstr>
      <vt:lpstr>MAESTRI CHE CI AIUTANO A… TESTIMONIARE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Genny China</dc:creator>
  <cp:lastModifiedBy>Francesco</cp:lastModifiedBy>
  <cp:revision>52</cp:revision>
  <dcterms:created xsi:type="dcterms:W3CDTF">2018-01-08T08:38:26Z</dcterms:created>
  <dcterms:modified xsi:type="dcterms:W3CDTF">2018-04-11T10:50:48Z</dcterms:modified>
</cp:coreProperties>
</file>