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257" r:id="rId3"/>
    <p:sldId id="297" r:id="rId4"/>
    <p:sldId id="298" r:id="rId5"/>
    <p:sldId id="299" r:id="rId6"/>
    <p:sldId id="300" r:id="rId7"/>
    <p:sldId id="301" r:id="rId8"/>
    <p:sldId id="302" r:id="rId9"/>
    <p:sldId id="303" r:id="rId10"/>
    <p:sldId id="304" r:id="rId11"/>
    <p:sldId id="305" r:id="rId12"/>
    <p:sldId id="313" r:id="rId13"/>
    <p:sldId id="306" r:id="rId14"/>
    <p:sldId id="307" r:id="rId15"/>
    <p:sldId id="308" r:id="rId16"/>
    <p:sldId id="309" r:id="rId17"/>
    <p:sldId id="310" r:id="rId18"/>
    <p:sldId id="258" r:id="rId19"/>
    <p:sldId id="296" r:id="rId20"/>
    <p:sldId id="259" r:id="rId21"/>
    <p:sldId id="281" r:id="rId22"/>
    <p:sldId id="260" r:id="rId23"/>
    <p:sldId id="261" r:id="rId24"/>
    <p:sldId id="318" r:id="rId25"/>
    <p:sldId id="319" r:id="rId26"/>
    <p:sldId id="262" r:id="rId27"/>
    <p:sldId id="263" r:id="rId28"/>
    <p:sldId id="265" r:id="rId29"/>
    <p:sldId id="266" r:id="rId30"/>
    <p:sldId id="264" r:id="rId31"/>
    <p:sldId id="267" r:id="rId32"/>
    <p:sldId id="320" r:id="rId33"/>
    <p:sldId id="268" r:id="rId34"/>
    <p:sldId id="287" r:id="rId35"/>
    <p:sldId id="269" r:id="rId36"/>
    <p:sldId id="270" r:id="rId37"/>
    <p:sldId id="271" r:id="rId38"/>
    <p:sldId id="272" r:id="rId39"/>
    <p:sldId id="274" r:id="rId40"/>
    <p:sldId id="282" r:id="rId41"/>
    <p:sldId id="276" r:id="rId42"/>
    <p:sldId id="277" r:id="rId43"/>
    <p:sldId id="283" r:id="rId44"/>
    <p:sldId id="284" r:id="rId45"/>
    <p:sldId id="273" r:id="rId46"/>
    <p:sldId id="275" r:id="rId47"/>
    <p:sldId id="285" r:id="rId48"/>
    <p:sldId id="314" r:id="rId49"/>
    <p:sldId id="321" r:id="rId50"/>
    <p:sldId id="315" r:id="rId51"/>
    <p:sldId id="322" r:id="rId52"/>
    <p:sldId id="316" r:id="rId53"/>
    <p:sldId id="324" r:id="rId54"/>
    <p:sldId id="323" r:id="rId55"/>
    <p:sldId id="325" r:id="rId56"/>
    <p:sldId id="326" r:id="rId57"/>
    <p:sldId id="327" r:id="rId58"/>
    <p:sldId id="328" r:id="rId59"/>
    <p:sldId id="329" r:id="rId60"/>
    <p:sldId id="330" r:id="rId61"/>
    <p:sldId id="331" r:id="rId62"/>
    <p:sldId id="332" r:id="rId63"/>
    <p:sldId id="333" r:id="rId64"/>
    <p:sldId id="280" r:id="rId65"/>
    <p:sldId id="286" r:id="rId66"/>
    <p:sldId id="288" r:id="rId67"/>
    <p:sldId id="289" r:id="rId68"/>
    <p:sldId id="290" r:id="rId69"/>
    <p:sldId id="291" r:id="rId70"/>
    <p:sldId id="293" r:id="rId71"/>
    <p:sldId id="292" r:id="rId72"/>
    <p:sldId id="294" r:id="rId73"/>
    <p:sldId id="295" r:id="rId7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Stile medio 4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Stile medio 1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473" autoAdjust="0"/>
  </p:normalViewPr>
  <p:slideViewPr>
    <p:cSldViewPr>
      <p:cViewPr>
        <p:scale>
          <a:sx n="66" d="100"/>
          <a:sy n="66" d="100"/>
        </p:scale>
        <p:origin x="-2850" y="-9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D85DEF-4246-4634-83F9-B5EAC9C5C281}" type="datetimeFigureOut">
              <a:rPr lang="it-IT" smtClean="0"/>
              <a:pPr/>
              <a:t>13/03/2015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2E93A8-F9AC-43A0-B163-F3819F2AE457}" type="slidenum">
              <a:rPr lang="it-IT" smtClean="0"/>
              <a:pPr/>
              <a:t>‹N›</a:t>
            </a:fld>
            <a:endParaRPr lang="it-IT"/>
          </a:p>
        </p:txBody>
      </p:sp>
    </p:spTree>
    <p:extLst>
      <p:ext uri="{BB962C8B-B14F-4D97-AF65-F5344CB8AC3E}">
        <p14:creationId xmlns:p14="http://schemas.microsoft.com/office/powerpoint/2010/main" xmlns="" val="10900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22</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31</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32</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33</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34</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35</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36</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37</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38</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39</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40</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23</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41</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42</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43</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44</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45</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46</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47</a:t>
            </a:fld>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48</a:t>
            </a:fld>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49</a:t>
            </a:fld>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50</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24</a:t>
            </a:fld>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51</a:t>
            </a:fld>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52</a:t>
            </a:fld>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53</a:t>
            </a:fld>
            <a:endParaRPr 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54</a:t>
            </a:fld>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55</a:t>
            </a:fld>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56</a:t>
            </a:fld>
            <a:endParaRPr 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57</a:t>
            </a:fld>
            <a:endParaRPr 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58</a:t>
            </a:fld>
            <a:endParaRPr 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59</a:t>
            </a:fld>
            <a:endParaRPr 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60</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25</a:t>
            </a:fld>
            <a:endParaRPr lang="it-I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61</a:t>
            </a:fld>
            <a:endParaRPr lang="it-I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62</a:t>
            </a:fld>
            <a:endParaRPr lang="it-IT"/>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63</a:t>
            </a:fld>
            <a:endParaRPr lang="it-IT"/>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64</a:t>
            </a:fld>
            <a:endParaRPr lang="it-I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65</a:t>
            </a:fld>
            <a:endParaRPr lang="it-IT"/>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66</a:t>
            </a:fld>
            <a:endParaRPr lang="it-IT"/>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67</a:t>
            </a:fld>
            <a:endParaRPr lang="it-IT"/>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68</a:t>
            </a:fld>
            <a:endParaRPr lang="it-IT"/>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69</a:t>
            </a:fld>
            <a:endParaRPr lang="it-IT"/>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70</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26</a:t>
            </a:fld>
            <a:endParaRPr lang="it-IT"/>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71</a:t>
            </a:fld>
            <a:endParaRPr lang="it-IT"/>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72</a:t>
            </a:fld>
            <a:endParaRPr lang="it-IT"/>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73</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27</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28</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29</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2E93A8-F9AC-43A0-B163-F3819F2AE457}" type="slidenum">
              <a:rPr lang="it-IT" smtClean="0"/>
              <a:pPr/>
              <a:t>30</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BA121CC-AEAB-454B-8B60-923230D142E5}" type="datetime1">
              <a:rPr lang="it-IT" smtClean="0"/>
              <a:t>13/03/2015</a:t>
            </a:fld>
            <a:endParaRPr lang="it-IT"/>
          </a:p>
        </p:txBody>
      </p:sp>
      <p:sp>
        <p:nvSpPr>
          <p:cNvPr id="5" name="Segnaposto piè di pagina 4"/>
          <p:cNvSpPr>
            <a:spLocks noGrp="1"/>
          </p:cNvSpPr>
          <p:nvPr>
            <p:ph type="ftr" sz="quarter" idx="11"/>
          </p:nvPr>
        </p:nvSpPr>
        <p:spPr/>
        <p:txBody>
          <a:bodyPr/>
          <a:lstStyle/>
          <a:p>
            <a:r>
              <a:rPr lang="it-IT" smtClean="0"/>
              <a:t>Claudio Malacarne, Direttore dell'Ufficio Diocesano Migrantes</a:t>
            </a:r>
            <a:endParaRPr lang="it-IT"/>
          </a:p>
        </p:txBody>
      </p:sp>
      <p:sp>
        <p:nvSpPr>
          <p:cNvPr id="6" name="Segnaposto numero diapositiva 5"/>
          <p:cNvSpPr>
            <a:spLocks noGrp="1"/>
          </p:cNvSpPr>
          <p:nvPr>
            <p:ph type="sldNum" sz="quarter" idx="12"/>
          </p:nvPr>
        </p:nvSpPr>
        <p:spPr/>
        <p:txBody>
          <a:bodyPr/>
          <a:lstStyle/>
          <a:p>
            <a:fld id="{C289917D-9CDD-4AD2-A9B8-5DF322FF44A2}" type="slidenum">
              <a:rPr lang="it-IT" smtClean="0"/>
              <a:pPr/>
              <a:t>‹N›</a:t>
            </a:fld>
            <a:endParaRPr lang="it-IT"/>
          </a:p>
        </p:txBody>
      </p:sp>
    </p:spTree>
  </p:cSld>
  <p:clrMapOvr>
    <a:masterClrMapping/>
  </p:clrMapOvr>
  <p:transition>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34CA757-1BC7-489B-9C73-C46F2407CE6D}" type="datetime1">
              <a:rPr lang="it-IT" smtClean="0"/>
              <a:t>13/03/2015</a:t>
            </a:fld>
            <a:endParaRPr lang="it-IT"/>
          </a:p>
        </p:txBody>
      </p:sp>
      <p:sp>
        <p:nvSpPr>
          <p:cNvPr id="5" name="Segnaposto piè di pagina 4"/>
          <p:cNvSpPr>
            <a:spLocks noGrp="1"/>
          </p:cNvSpPr>
          <p:nvPr>
            <p:ph type="ftr" sz="quarter" idx="11"/>
          </p:nvPr>
        </p:nvSpPr>
        <p:spPr/>
        <p:txBody>
          <a:bodyPr/>
          <a:lstStyle/>
          <a:p>
            <a:r>
              <a:rPr lang="it-IT" smtClean="0"/>
              <a:t>Claudio Malacarne, Direttore dell'Ufficio Diocesano Migrantes</a:t>
            </a:r>
            <a:endParaRPr lang="it-IT"/>
          </a:p>
        </p:txBody>
      </p:sp>
      <p:sp>
        <p:nvSpPr>
          <p:cNvPr id="6" name="Segnaposto numero diapositiva 5"/>
          <p:cNvSpPr>
            <a:spLocks noGrp="1"/>
          </p:cNvSpPr>
          <p:nvPr>
            <p:ph type="sldNum" sz="quarter" idx="12"/>
          </p:nvPr>
        </p:nvSpPr>
        <p:spPr/>
        <p:txBody>
          <a:bodyPr/>
          <a:lstStyle/>
          <a:p>
            <a:fld id="{C289917D-9CDD-4AD2-A9B8-5DF322FF44A2}" type="slidenum">
              <a:rPr lang="it-IT" smtClean="0"/>
              <a:pPr/>
              <a:t>‹N›</a:t>
            </a:fld>
            <a:endParaRPr lang="it-IT"/>
          </a:p>
        </p:txBody>
      </p:sp>
    </p:spTree>
  </p:cSld>
  <p:clrMapOvr>
    <a:masterClrMapping/>
  </p:clrMapOvr>
  <p:transition>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1A6728C-5EA9-41D5-A476-3733541BF305}" type="datetime1">
              <a:rPr lang="it-IT" smtClean="0"/>
              <a:t>13/03/2015</a:t>
            </a:fld>
            <a:endParaRPr lang="it-IT"/>
          </a:p>
        </p:txBody>
      </p:sp>
      <p:sp>
        <p:nvSpPr>
          <p:cNvPr id="5" name="Segnaposto piè di pagina 4"/>
          <p:cNvSpPr>
            <a:spLocks noGrp="1"/>
          </p:cNvSpPr>
          <p:nvPr>
            <p:ph type="ftr" sz="quarter" idx="11"/>
          </p:nvPr>
        </p:nvSpPr>
        <p:spPr/>
        <p:txBody>
          <a:bodyPr/>
          <a:lstStyle/>
          <a:p>
            <a:r>
              <a:rPr lang="it-IT" smtClean="0"/>
              <a:t>Claudio Malacarne, Direttore dell'Ufficio Diocesano Migrantes</a:t>
            </a:r>
            <a:endParaRPr lang="it-IT"/>
          </a:p>
        </p:txBody>
      </p:sp>
      <p:sp>
        <p:nvSpPr>
          <p:cNvPr id="6" name="Segnaposto numero diapositiva 5"/>
          <p:cNvSpPr>
            <a:spLocks noGrp="1"/>
          </p:cNvSpPr>
          <p:nvPr>
            <p:ph type="sldNum" sz="quarter" idx="12"/>
          </p:nvPr>
        </p:nvSpPr>
        <p:spPr/>
        <p:txBody>
          <a:bodyPr/>
          <a:lstStyle/>
          <a:p>
            <a:fld id="{C289917D-9CDD-4AD2-A9B8-5DF322FF44A2}" type="slidenum">
              <a:rPr lang="it-IT" smtClean="0"/>
              <a:pPr/>
              <a:t>‹N›</a:t>
            </a:fld>
            <a:endParaRPr lang="it-IT"/>
          </a:p>
        </p:txBody>
      </p:sp>
    </p:spTree>
  </p:cSld>
  <p:clrMapOvr>
    <a:masterClrMapping/>
  </p:clrMapOvr>
  <p:transition>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3116EDD-9562-4579-98FC-DF947B0BDD90}" type="datetime1">
              <a:rPr lang="it-IT" smtClean="0"/>
              <a:t>13/03/2015</a:t>
            </a:fld>
            <a:endParaRPr lang="it-IT"/>
          </a:p>
        </p:txBody>
      </p:sp>
      <p:sp>
        <p:nvSpPr>
          <p:cNvPr id="5" name="Segnaposto piè di pagina 4"/>
          <p:cNvSpPr>
            <a:spLocks noGrp="1"/>
          </p:cNvSpPr>
          <p:nvPr>
            <p:ph type="ftr" sz="quarter" idx="11"/>
          </p:nvPr>
        </p:nvSpPr>
        <p:spPr/>
        <p:txBody>
          <a:bodyPr/>
          <a:lstStyle/>
          <a:p>
            <a:r>
              <a:rPr lang="it-IT" smtClean="0"/>
              <a:t>Claudio Malacarne, Direttore dell'Ufficio Diocesano Migrantes</a:t>
            </a:r>
            <a:endParaRPr lang="it-IT"/>
          </a:p>
        </p:txBody>
      </p:sp>
      <p:sp>
        <p:nvSpPr>
          <p:cNvPr id="6" name="Segnaposto numero diapositiva 5"/>
          <p:cNvSpPr>
            <a:spLocks noGrp="1"/>
          </p:cNvSpPr>
          <p:nvPr>
            <p:ph type="sldNum" sz="quarter" idx="12"/>
          </p:nvPr>
        </p:nvSpPr>
        <p:spPr/>
        <p:txBody>
          <a:bodyPr/>
          <a:lstStyle/>
          <a:p>
            <a:fld id="{C289917D-9CDD-4AD2-A9B8-5DF322FF44A2}" type="slidenum">
              <a:rPr lang="it-IT" smtClean="0"/>
              <a:pPr/>
              <a:t>‹N›</a:t>
            </a:fld>
            <a:endParaRPr lang="it-IT"/>
          </a:p>
        </p:txBody>
      </p:sp>
    </p:spTree>
  </p:cSld>
  <p:clrMapOvr>
    <a:masterClrMapping/>
  </p:clrMapOvr>
  <p:transition>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81268B1-FDD7-41E9-932C-5DC3CCC8CDF6}" type="datetime1">
              <a:rPr lang="it-IT" smtClean="0"/>
              <a:t>13/03/2015</a:t>
            </a:fld>
            <a:endParaRPr lang="it-IT"/>
          </a:p>
        </p:txBody>
      </p:sp>
      <p:sp>
        <p:nvSpPr>
          <p:cNvPr id="5" name="Segnaposto piè di pagina 4"/>
          <p:cNvSpPr>
            <a:spLocks noGrp="1"/>
          </p:cNvSpPr>
          <p:nvPr>
            <p:ph type="ftr" sz="quarter" idx="11"/>
          </p:nvPr>
        </p:nvSpPr>
        <p:spPr/>
        <p:txBody>
          <a:bodyPr/>
          <a:lstStyle/>
          <a:p>
            <a:r>
              <a:rPr lang="it-IT" smtClean="0"/>
              <a:t>Claudio Malacarne, Direttore dell'Ufficio Diocesano Migrantes</a:t>
            </a:r>
            <a:endParaRPr lang="it-IT"/>
          </a:p>
        </p:txBody>
      </p:sp>
      <p:sp>
        <p:nvSpPr>
          <p:cNvPr id="6" name="Segnaposto numero diapositiva 5"/>
          <p:cNvSpPr>
            <a:spLocks noGrp="1"/>
          </p:cNvSpPr>
          <p:nvPr>
            <p:ph type="sldNum" sz="quarter" idx="12"/>
          </p:nvPr>
        </p:nvSpPr>
        <p:spPr/>
        <p:txBody>
          <a:bodyPr/>
          <a:lstStyle/>
          <a:p>
            <a:fld id="{C289917D-9CDD-4AD2-A9B8-5DF322FF44A2}" type="slidenum">
              <a:rPr lang="it-IT" smtClean="0"/>
              <a:pPr/>
              <a:t>‹N›</a:t>
            </a:fld>
            <a:endParaRPr lang="it-IT"/>
          </a:p>
        </p:txBody>
      </p:sp>
    </p:spTree>
  </p:cSld>
  <p:clrMapOvr>
    <a:masterClrMapping/>
  </p:clrMapOvr>
  <p:transition>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2587CDC-3177-459A-BACC-82B1F57A1922}" type="datetime1">
              <a:rPr lang="it-IT" smtClean="0"/>
              <a:t>13/03/2015</a:t>
            </a:fld>
            <a:endParaRPr lang="it-IT"/>
          </a:p>
        </p:txBody>
      </p:sp>
      <p:sp>
        <p:nvSpPr>
          <p:cNvPr id="6" name="Segnaposto piè di pagina 5"/>
          <p:cNvSpPr>
            <a:spLocks noGrp="1"/>
          </p:cNvSpPr>
          <p:nvPr>
            <p:ph type="ftr" sz="quarter" idx="11"/>
          </p:nvPr>
        </p:nvSpPr>
        <p:spPr/>
        <p:txBody>
          <a:bodyPr/>
          <a:lstStyle/>
          <a:p>
            <a:r>
              <a:rPr lang="it-IT" smtClean="0"/>
              <a:t>Claudio Malacarne, Direttore dell'Ufficio Diocesano Migrantes</a:t>
            </a:r>
            <a:endParaRPr lang="it-IT"/>
          </a:p>
        </p:txBody>
      </p:sp>
      <p:sp>
        <p:nvSpPr>
          <p:cNvPr id="7" name="Segnaposto numero diapositiva 6"/>
          <p:cNvSpPr>
            <a:spLocks noGrp="1"/>
          </p:cNvSpPr>
          <p:nvPr>
            <p:ph type="sldNum" sz="quarter" idx="12"/>
          </p:nvPr>
        </p:nvSpPr>
        <p:spPr/>
        <p:txBody>
          <a:bodyPr/>
          <a:lstStyle/>
          <a:p>
            <a:fld id="{C289917D-9CDD-4AD2-A9B8-5DF322FF44A2}" type="slidenum">
              <a:rPr lang="it-IT" smtClean="0"/>
              <a:pPr/>
              <a:t>‹N›</a:t>
            </a:fld>
            <a:endParaRPr lang="it-IT"/>
          </a:p>
        </p:txBody>
      </p:sp>
    </p:spTree>
  </p:cSld>
  <p:clrMapOvr>
    <a:masterClrMapping/>
  </p:clrMapOvr>
  <p:transition>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E7DF42D-9F16-449F-AA27-A03F05EE723F}" type="datetime1">
              <a:rPr lang="it-IT" smtClean="0"/>
              <a:t>13/03/2015</a:t>
            </a:fld>
            <a:endParaRPr lang="it-IT"/>
          </a:p>
        </p:txBody>
      </p:sp>
      <p:sp>
        <p:nvSpPr>
          <p:cNvPr id="8" name="Segnaposto piè di pagina 7"/>
          <p:cNvSpPr>
            <a:spLocks noGrp="1"/>
          </p:cNvSpPr>
          <p:nvPr>
            <p:ph type="ftr" sz="quarter" idx="11"/>
          </p:nvPr>
        </p:nvSpPr>
        <p:spPr/>
        <p:txBody>
          <a:bodyPr/>
          <a:lstStyle/>
          <a:p>
            <a:r>
              <a:rPr lang="it-IT" smtClean="0"/>
              <a:t>Claudio Malacarne, Direttore dell'Ufficio Diocesano Migrantes</a:t>
            </a:r>
            <a:endParaRPr lang="it-IT"/>
          </a:p>
        </p:txBody>
      </p:sp>
      <p:sp>
        <p:nvSpPr>
          <p:cNvPr id="9" name="Segnaposto numero diapositiva 8"/>
          <p:cNvSpPr>
            <a:spLocks noGrp="1"/>
          </p:cNvSpPr>
          <p:nvPr>
            <p:ph type="sldNum" sz="quarter" idx="12"/>
          </p:nvPr>
        </p:nvSpPr>
        <p:spPr/>
        <p:txBody>
          <a:bodyPr/>
          <a:lstStyle/>
          <a:p>
            <a:fld id="{C289917D-9CDD-4AD2-A9B8-5DF322FF44A2}" type="slidenum">
              <a:rPr lang="it-IT" smtClean="0"/>
              <a:pPr/>
              <a:t>‹N›</a:t>
            </a:fld>
            <a:endParaRPr lang="it-IT"/>
          </a:p>
        </p:txBody>
      </p:sp>
    </p:spTree>
  </p:cSld>
  <p:clrMapOvr>
    <a:masterClrMapping/>
  </p:clrMapOvr>
  <p:transition>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1FF0309D-FBB1-49C4-98CC-EF09FB033546}" type="datetime1">
              <a:rPr lang="it-IT" smtClean="0"/>
              <a:t>13/03/2015</a:t>
            </a:fld>
            <a:endParaRPr lang="it-IT"/>
          </a:p>
        </p:txBody>
      </p:sp>
      <p:sp>
        <p:nvSpPr>
          <p:cNvPr id="4" name="Segnaposto piè di pagina 3"/>
          <p:cNvSpPr>
            <a:spLocks noGrp="1"/>
          </p:cNvSpPr>
          <p:nvPr>
            <p:ph type="ftr" sz="quarter" idx="11"/>
          </p:nvPr>
        </p:nvSpPr>
        <p:spPr/>
        <p:txBody>
          <a:bodyPr/>
          <a:lstStyle/>
          <a:p>
            <a:r>
              <a:rPr lang="it-IT" smtClean="0"/>
              <a:t>Claudio Malacarne, Direttore dell'Ufficio Diocesano Migrantes</a:t>
            </a:r>
            <a:endParaRPr lang="it-IT"/>
          </a:p>
        </p:txBody>
      </p:sp>
      <p:sp>
        <p:nvSpPr>
          <p:cNvPr id="5" name="Segnaposto numero diapositiva 4"/>
          <p:cNvSpPr>
            <a:spLocks noGrp="1"/>
          </p:cNvSpPr>
          <p:nvPr>
            <p:ph type="sldNum" sz="quarter" idx="12"/>
          </p:nvPr>
        </p:nvSpPr>
        <p:spPr/>
        <p:txBody>
          <a:bodyPr/>
          <a:lstStyle/>
          <a:p>
            <a:fld id="{C289917D-9CDD-4AD2-A9B8-5DF322FF44A2}" type="slidenum">
              <a:rPr lang="it-IT" smtClean="0"/>
              <a:pPr/>
              <a:t>‹N›</a:t>
            </a:fld>
            <a:endParaRPr lang="it-IT"/>
          </a:p>
        </p:txBody>
      </p:sp>
    </p:spTree>
  </p:cSld>
  <p:clrMapOvr>
    <a:masterClrMapping/>
  </p:clrMapOvr>
  <p:transition>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ECE9259-0503-4585-9AB2-57B3B5A72AC2}" type="datetime1">
              <a:rPr lang="it-IT" smtClean="0"/>
              <a:t>13/03/2015</a:t>
            </a:fld>
            <a:endParaRPr lang="it-IT"/>
          </a:p>
        </p:txBody>
      </p:sp>
      <p:sp>
        <p:nvSpPr>
          <p:cNvPr id="3" name="Segnaposto piè di pagina 2"/>
          <p:cNvSpPr>
            <a:spLocks noGrp="1"/>
          </p:cNvSpPr>
          <p:nvPr>
            <p:ph type="ftr" sz="quarter" idx="11"/>
          </p:nvPr>
        </p:nvSpPr>
        <p:spPr/>
        <p:txBody>
          <a:bodyPr/>
          <a:lstStyle/>
          <a:p>
            <a:r>
              <a:rPr lang="it-IT" smtClean="0"/>
              <a:t>Claudio Malacarne, Direttore dell'Ufficio Diocesano Migrantes</a:t>
            </a:r>
            <a:endParaRPr lang="it-IT"/>
          </a:p>
        </p:txBody>
      </p:sp>
      <p:sp>
        <p:nvSpPr>
          <p:cNvPr id="4" name="Segnaposto numero diapositiva 3"/>
          <p:cNvSpPr>
            <a:spLocks noGrp="1"/>
          </p:cNvSpPr>
          <p:nvPr>
            <p:ph type="sldNum" sz="quarter" idx="12"/>
          </p:nvPr>
        </p:nvSpPr>
        <p:spPr/>
        <p:txBody>
          <a:bodyPr/>
          <a:lstStyle/>
          <a:p>
            <a:fld id="{C289917D-9CDD-4AD2-A9B8-5DF322FF44A2}" type="slidenum">
              <a:rPr lang="it-IT" smtClean="0"/>
              <a:pPr/>
              <a:t>‹N›</a:t>
            </a:fld>
            <a:endParaRPr lang="it-IT"/>
          </a:p>
        </p:txBody>
      </p:sp>
    </p:spTree>
  </p:cSld>
  <p:clrMapOvr>
    <a:masterClrMapping/>
  </p:clrMapOvr>
  <p:transition>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6F32A52-2DBB-426C-8086-1EF353DF2023}" type="datetime1">
              <a:rPr lang="it-IT" smtClean="0"/>
              <a:t>13/03/2015</a:t>
            </a:fld>
            <a:endParaRPr lang="it-IT"/>
          </a:p>
        </p:txBody>
      </p:sp>
      <p:sp>
        <p:nvSpPr>
          <p:cNvPr id="6" name="Segnaposto piè di pagina 5"/>
          <p:cNvSpPr>
            <a:spLocks noGrp="1"/>
          </p:cNvSpPr>
          <p:nvPr>
            <p:ph type="ftr" sz="quarter" idx="11"/>
          </p:nvPr>
        </p:nvSpPr>
        <p:spPr/>
        <p:txBody>
          <a:bodyPr/>
          <a:lstStyle/>
          <a:p>
            <a:r>
              <a:rPr lang="it-IT" smtClean="0"/>
              <a:t>Claudio Malacarne, Direttore dell'Ufficio Diocesano Migrantes</a:t>
            </a:r>
            <a:endParaRPr lang="it-IT"/>
          </a:p>
        </p:txBody>
      </p:sp>
      <p:sp>
        <p:nvSpPr>
          <p:cNvPr id="7" name="Segnaposto numero diapositiva 6"/>
          <p:cNvSpPr>
            <a:spLocks noGrp="1"/>
          </p:cNvSpPr>
          <p:nvPr>
            <p:ph type="sldNum" sz="quarter" idx="12"/>
          </p:nvPr>
        </p:nvSpPr>
        <p:spPr/>
        <p:txBody>
          <a:bodyPr/>
          <a:lstStyle/>
          <a:p>
            <a:fld id="{C289917D-9CDD-4AD2-A9B8-5DF322FF44A2}" type="slidenum">
              <a:rPr lang="it-IT" smtClean="0"/>
              <a:pPr/>
              <a:t>‹N›</a:t>
            </a:fld>
            <a:endParaRPr lang="it-IT"/>
          </a:p>
        </p:txBody>
      </p:sp>
    </p:spTree>
  </p:cSld>
  <p:clrMapOvr>
    <a:masterClrMapping/>
  </p:clrMapOvr>
  <p:transition>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4CF9676-ED46-42FF-8D3A-A22E1EAFCD82}" type="datetime1">
              <a:rPr lang="it-IT" smtClean="0"/>
              <a:t>13/03/2015</a:t>
            </a:fld>
            <a:endParaRPr lang="it-IT"/>
          </a:p>
        </p:txBody>
      </p:sp>
      <p:sp>
        <p:nvSpPr>
          <p:cNvPr id="6" name="Segnaposto piè di pagina 5"/>
          <p:cNvSpPr>
            <a:spLocks noGrp="1"/>
          </p:cNvSpPr>
          <p:nvPr>
            <p:ph type="ftr" sz="quarter" idx="11"/>
          </p:nvPr>
        </p:nvSpPr>
        <p:spPr/>
        <p:txBody>
          <a:bodyPr/>
          <a:lstStyle/>
          <a:p>
            <a:r>
              <a:rPr lang="it-IT" smtClean="0"/>
              <a:t>Claudio Malacarne, Direttore dell'Ufficio Diocesano Migrantes</a:t>
            </a:r>
            <a:endParaRPr lang="it-IT"/>
          </a:p>
        </p:txBody>
      </p:sp>
      <p:sp>
        <p:nvSpPr>
          <p:cNvPr id="7" name="Segnaposto numero diapositiva 6"/>
          <p:cNvSpPr>
            <a:spLocks noGrp="1"/>
          </p:cNvSpPr>
          <p:nvPr>
            <p:ph type="sldNum" sz="quarter" idx="12"/>
          </p:nvPr>
        </p:nvSpPr>
        <p:spPr/>
        <p:txBody>
          <a:bodyPr/>
          <a:lstStyle/>
          <a:p>
            <a:fld id="{C289917D-9CDD-4AD2-A9B8-5DF322FF44A2}" type="slidenum">
              <a:rPr lang="it-IT" smtClean="0"/>
              <a:pPr/>
              <a:t>‹N›</a:t>
            </a:fld>
            <a:endParaRPr lang="it-IT"/>
          </a:p>
        </p:txBody>
      </p:sp>
    </p:spTree>
  </p:cSld>
  <p:clrMapOvr>
    <a:masterClrMapping/>
  </p:clrMapOvr>
  <p:transition>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E70FB2-3CE5-447F-B6F7-73A8A376DD4C}" type="datetime1">
              <a:rPr lang="it-IT" smtClean="0"/>
              <a:t>13/03/2015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Claudio Malacarne, Direttore dell'Ufficio Diocesano Migrantes</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89917D-9CDD-4AD2-A9B8-5DF322FF44A2}"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ll/>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332656"/>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Consolas" pitchFamily="49" charset="0"/>
              </a:rPr>
              <a:t>SCUOLA </a:t>
            </a:r>
            <a:r>
              <a:rPr lang="it-IT" sz="3200" b="1" dirty="0" err="1" smtClean="0">
                <a:latin typeface="Century Gothic" pitchFamily="34" charset="0"/>
                <a:cs typeface="Consolas" pitchFamily="49" charset="0"/>
              </a:rPr>
              <a:t>DI</a:t>
            </a:r>
            <a:r>
              <a:rPr lang="it-IT" sz="3200" b="1" dirty="0" smtClean="0">
                <a:latin typeface="Century Gothic" pitchFamily="34" charset="0"/>
                <a:cs typeface="Consolas" pitchFamily="49" charset="0"/>
              </a:rPr>
              <a:t> FORMAZIONE PER  GLI ACCOMPAGNATORI </a:t>
            </a:r>
            <a:r>
              <a:rPr lang="it-IT" sz="3200" b="1" dirty="0" err="1" smtClean="0">
                <a:latin typeface="Century Gothic" pitchFamily="34" charset="0"/>
                <a:cs typeface="Consolas" pitchFamily="49" charset="0"/>
              </a:rPr>
              <a:t>DI</a:t>
            </a:r>
            <a:r>
              <a:rPr lang="it-IT" sz="3200" b="1" dirty="0" smtClean="0">
                <a:latin typeface="Century Gothic" pitchFamily="34" charset="0"/>
                <a:cs typeface="Consolas" pitchFamily="49" charset="0"/>
              </a:rPr>
              <a:t> CATECUMENI</a:t>
            </a:r>
            <a:endParaRPr lang="it-IT" sz="3200" b="1" dirty="0">
              <a:latin typeface="Century Gothic" pitchFamily="34" charset="0"/>
              <a:cs typeface="Consolas" pitchFamily="49" charset="0"/>
            </a:endParaRPr>
          </a:p>
        </p:txBody>
      </p:sp>
      <p:pic>
        <p:nvPicPr>
          <p:cNvPr id="1026" name="Picture 2" descr="C:\Users\Gio\Desktop\sito Diocesi\Logo Arcidiocesi completo.jpg"/>
          <p:cNvPicPr>
            <a:picLocks noChangeAspect="1" noChangeArrowheads="1"/>
          </p:cNvPicPr>
          <p:nvPr/>
        </p:nvPicPr>
        <p:blipFill>
          <a:blip r:embed="rId2" cstate="print"/>
          <a:srcRect/>
          <a:stretch>
            <a:fillRect/>
          </a:stretch>
        </p:blipFill>
        <p:spPr bwMode="auto">
          <a:xfrm>
            <a:off x="395537" y="5560761"/>
            <a:ext cx="3312367" cy="1180605"/>
          </a:xfrm>
          <a:prstGeom prst="rect">
            <a:avLst/>
          </a:prstGeom>
          <a:noFill/>
        </p:spPr>
      </p:pic>
      <p:pic>
        <p:nvPicPr>
          <p:cNvPr id="7" name="Immagine 6" descr="Fuga in Egitto ter.jpg"/>
          <p:cNvPicPr>
            <a:picLocks noChangeAspect="1"/>
          </p:cNvPicPr>
          <p:nvPr/>
        </p:nvPicPr>
        <p:blipFill>
          <a:blip r:embed="rId3" cstate="print"/>
          <a:stretch>
            <a:fillRect/>
          </a:stretch>
        </p:blipFill>
        <p:spPr>
          <a:xfrm>
            <a:off x="5148064" y="5665700"/>
            <a:ext cx="1040878" cy="1015491"/>
          </a:xfrm>
          <a:prstGeom prst="rect">
            <a:avLst/>
          </a:prstGeom>
        </p:spPr>
      </p:pic>
      <p:sp>
        <p:nvSpPr>
          <p:cNvPr id="8" name="CasellaDiTesto 7"/>
          <p:cNvSpPr txBox="1"/>
          <p:nvPr/>
        </p:nvSpPr>
        <p:spPr>
          <a:xfrm>
            <a:off x="0" y="1700808"/>
            <a:ext cx="9144000" cy="3416320"/>
          </a:xfrm>
          <a:prstGeom prst="rect">
            <a:avLst/>
          </a:prstGeom>
          <a:noFill/>
        </p:spPr>
        <p:txBody>
          <a:bodyPr wrap="square" rtlCol="0">
            <a:spAutoFit/>
          </a:bodyPr>
          <a:lstStyle/>
          <a:p>
            <a:pPr algn="ctr"/>
            <a:r>
              <a:rPr lang="it-IT" sz="3600" dirty="0" smtClean="0">
                <a:latin typeface="Century Gothic" pitchFamily="34" charset="0"/>
                <a:cs typeface="Times New Roman" pitchFamily="18" charset="0"/>
              </a:rPr>
              <a:t>Accompagnare gli stranieri:</a:t>
            </a:r>
          </a:p>
          <a:p>
            <a:pPr algn="ctr"/>
            <a:r>
              <a:rPr lang="it-IT" sz="3600" dirty="0" smtClean="0">
                <a:latin typeface="Century Gothic" pitchFamily="34" charset="0"/>
                <a:cs typeface="Times New Roman" pitchFamily="18" charset="0"/>
              </a:rPr>
              <a:t> accoglienza, cultura, adattamenti.</a:t>
            </a:r>
            <a:br>
              <a:rPr lang="it-IT" sz="3600" dirty="0" smtClean="0">
                <a:latin typeface="Century Gothic" pitchFamily="34" charset="0"/>
                <a:cs typeface="Times New Roman" pitchFamily="18" charset="0"/>
              </a:rPr>
            </a:br>
            <a:r>
              <a:rPr lang="it-IT" sz="3600" dirty="0" smtClean="0">
                <a:latin typeface="Century Gothic" pitchFamily="34" charset="0"/>
                <a:cs typeface="Times New Roman" pitchFamily="18" charset="0"/>
              </a:rPr>
              <a:t>Nazionalità a confronto </a:t>
            </a:r>
          </a:p>
          <a:p>
            <a:pPr algn="ctr"/>
            <a:r>
              <a:rPr lang="it-IT" sz="3600" dirty="0" smtClean="0">
                <a:latin typeface="Century Gothic" pitchFamily="34" charset="0"/>
                <a:cs typeface="Times New Roman" pitchFamily="18" charset="0"/>
              </a:rPr>
              <a:t>nell’unica Chiesa</a:t>
            </a:r>
          </a:p>
          <a:p>
            <a:pPr algn="ctr"/>
            <a:endParaRPr lang="it-IT" sz="2400" i="1" dirty="0" smtClean="0">
              <a:latin typeface="Times New Roman" pitchFamily="18" charset="0"/>
              <a:cs typeface="Times New Roman" pitchFamily="18" charset="0"/>
            </a:endParaRPr>
          </a:p>
          <a:p>
            <a:pPr algn="ctr"/>
            <a:r>
              <a:rPr lang="it-IT" sz="2000" i="1" dirty="0" smtClean="0">
                <a:latin typeface="Times New Roman" pitchFamily="18" charset="0"/>
                <a:cs typeface="Times New Roman" pitchFamily="18" charset="0"/>
              </a:rPr>
              <a:t>Relatore: Claudio Malacarne, Direttore dell’Ufficio </a:t>
            </a:r>
            <a:r>
              <a:rPr lang="it-IT" sz="2000" i="1" dirty="0" err="1" smtClean="0">
                <a:latin typeface="Times New Roman" pitchFamily="18" charset="0"/>
                <a:cs typeface="Times New Roman" pitchFamily="18" charset="0"/>
              </a:rPr>
              <a:t>Migrantes</a:t>
            </a:r>
            <a:endParaRPr lang="it-IT" sz="2000" i="1" dirty="0" smtClean="0">
              <a:latin typeface="Times New Roman" pitchFamily="18" charset="0"/>
              <a:cs typeface="Times New Roman" pitchFamily="18" charset="0"/>
            </a:endParaRPr>
          </a:p>
          <a:p>
            <a:pPr algn="ctr"/>
            <a:r>
              <a:rPr lang="it-IT" sz="1400" i="1" dirty="0" smtClean="0">
                <a:latin typeface="Times New Roman" pitchFamily="18" charset="0"/>
                <a:cs typeface="Times New Roman" pitchFamily="18" charset="0"/>
              </a:rPr>
              <a:t>Istituto dei Padri </a:t>
            </a:r>
            <a:r>
              <a:rPr lang="it-IT" sz="1400" i="1" dirty="0" err="1" smtClean="0">
                <a:latin typeface="Times New Roman" pitchFamily="18" charset="0"/>
                <a:cs typeface="Times New Roman" pitchFamily="18" charset="0"/>
              </a:rPr>
              <a:t>Saveriani</a:t>
            </a:r>
            <a:r>
              <a:rPr lang="it-IT" sz="1400" i="1" dirty="0" smtClean="0">
                <a:latin typeface="Times New Roman" pitchFamily="18" charset="0"/>
                <a:cs typeface="Times New Roman" pitchFamily="18" charset="0"/>
              </a:rPr>
              <a:t>, via Monte San Michele, 70 Udine</a:t>
            </a:r>
          </a:p>
          <a:p>
            <a:pPr algn="ctr"/>
            <a:r>
              <a:rPr lang="it-IT" sz="1400" i="1" dirty="0" smtClean="0">
                <a:latin typeface="Times New Roman" pitchFamily="18" charset="0"/>
                <a:cs typeface="Times New Roman" pitchFamily="18" charset="0"/>
              </a:rPr>
              <a:t>Venerdì 13 marzo 2015</a:t>
            </a:r>
          </a:p>
        </p:txBody>
      </p:sp>
      <p:sp>
        <p:nvSpPr>
          <p:cNvPr id="10" name="CasellaDiTesto 9"/>
          <p:cNvSpPr txBox="1"/>
          <p:nvPr/>
        </p:nvSpPr>
        <p:spPr>
          <a:xfrm>
            <a:off x="6228184" y="5694347"/>
            <a:ext cx="2376264" cy="830997"/>
          </a:xfrm>
          <a:prstGeom prst="rect">
            <a:avLst/>
          </a:prstGeom>
          <a:noFill/>
        </p:spPr>
        <p:txBody>
          <a:bodyPr wrap="square" rtlCol="0">
            <a:spAutoFit/>
          </a:bodyPr>
          <a:lstStyle/>
          <a:p>
            <a:r>
              <a:rPr lang="it-IT" sz="2400" dirty="0" smtClean="0">
                <a:solidFill>
                  <a:srgbClr val="7030A0"/>
                </a:solidFill>
                <a:latin typeface="Palatino Linotype" pitchFamily="18" charset="0"/>
              </a:rPr>
              <a:t>UFFICIO</a:t>
            </a:r>
          </a:p>
          <a:p>
            <a:r>
              <a:rPr lang="it-IT" sz="2400" dirty="0" smtClean="0">
                <a:solidFill>
                  <a:srgbClr val="7030A0"/>
                </a:solidFill>
                <a:latin typeface="Palatino Linotype" pitchFamily="18" charset="0"/>
              </a:rPr>
              <a:t>MIGRANTES</a:t>
            </a:r>
            <a:endParaRPr lang="it-IT" sz="2400" dirty="0">
              <a:solidFill>
                <a:srgbClr val="7030A0"/>
              </a:solidFill>
              <a:latin typeface="Palatino Linotype" pitchFamily="18" charset="0"/>
            </a:endParaRPr>
          </a:p>
        </p:txBody>
      </p:sp>
      <p:sp>
        <p:nvSpPr>
          <p:cNvPr id="11" name="Segnaposto piè di pagina 10"/>
          <p:cNvSpPr>
            <a:spLocks noGrp="1"/>
          </p:cNvSpPr>
          <p:nvPr>
            <p:ph type="ftr" sz="quarter" idx="11"/>
          </p:nvPr>
        </p:nvSpPr>
        <p:spPr/>
        <p:txBody>
          <a:bodyPr/>
          <a:lstStyle/>
          <a:p>
            <a:r>
              <a:rPr lang="it-IT" smtClean="0"/>
              <a:t>Claudio Malacarne, Direttore dell'Ufficio Diocesano Migrantes</a:t>
            </a:r>
            <a:endParaRPr lang="it-IT"/>
          </a:p>
        </p:txBody>
      </p:sp>
    </p:spTree>
  </p:cSld>
  <p:clrMapOvr>
    <a:masterClrMapping/>
  </p:clrMapOvr>
  <p:transition>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332656"/>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latin typeface="Century Gothic" pitchFamily="34" charset="0"/>
                <a:cs typeface="Times New Roman" pitchFamily="18" charset="0"/>
              </a:rPr>
              <a:t>ACCOGLIENZA NELL’OTTICA CRISTIANA</a:t>
            </a:r>
            <a:endParaRPr lang="it-IT" sz="3600" b="1" dirty="0">
              <a:latin typeface="Century Gothic" pitchFamily="34" charset="0"/>
              <a:cs typeface="Times New Roman" pitchFamily="18" charset="0"/>
            </a:endParaRPr>
          </a:p>
        </p:txBody>
      </p:sp>
      <p:sp>
        <p:nvSpPr>
          <p:cNvPr id="8" name="CasellaDiTesto 7"/>
          <p:cNvSpPr txBox="1"/>
          <p:nvPr/>
        </p:nvSpPr>
        <p:spPr>
          <a:xfrm>
            <a:off x="360040" y="1916832"/>
            <a:ext cx="8532440" cy="584775"/>
          </a:xfrm>
          <a:prstGeom prst="rect">
            <a:avLst/>
          </a:prstGeom>
          <a:noFill/>
        </p:spPr>
        <p:txBody>
          <a:bodyPr wrap="square" rtlCol="0">
            <a:spAutoFit/>
          </a:bodyPr>
          <a:lstStyle/>
          <a:p>
            <a:r>
              <a:rPr lang="it-IT" sz="3200" b="1" dirty="0" smtClean="0">
                <a:solidFill>
                  <a:srgbClr val="7030A0"/>
                </a:solidFill>
                <a:latin typeface="Century Gothic" pitchFamily="34" charset="0"/>
                <a:cs typeface="Times New Roman" pitchFamily="18" charset="0"/>
              </a:rPr>
              <a:t>Le molteplici dimensioni dell’accoglienza</a:t>
            </a:r>
            <a:endParaRPr lang="it-IT" sz="3200" b="1" dirty="0">
              <a:solidFill>
                <a:srgbClr val="7030A0"/>
              </a:solidFill>
              <a:latin typeface="Century Gothic" pitchFamily="34" charset="0"/>
              <a:cs typeface="Times New Roman" pitchFamily="18" charset="0"/>
            </a:endParaRPr>
          </a:p>
        </p:txBody>
      </p:sp>
      <p:sp>
        <p:nvSpPr>
          <p:cNvPr id="6" name="CasellaDiTesto 5"/>
          <p:cNvSpPr txBox="1"/>
          <p:nvPr/>
        </p:nvSpPr>
        <p:spPr>
          <a:xfrm>
            <a:off x="0" y="2492896"/>
            <a:ext cx="8964488" cy="4031873"/>
          </a:xfrm>
          <a:prstGeom prst="rect">
            <a:avLst/>
          </a:prstGeom>
          <a:noFill/>
        </p:spPr>
        <p:txBody>
          <a:bodyPr wrap="square" rtlCol="0">
            <a:spAutoFit/>
          </a:bodyPr>
          <a:lstStyle/>
          <a:p>
            <a:pPr marL="457200" indent="-7938"/>
            <a:r>
              <a:rPr lang="it-IT" sz="2000" dirty="0" smtClean="0">
                <a:latin typeface="Century Gothic" pitchFamily="34" charset="0"/>
                <a:cs typeface="Times New Roman" pitchFamily="18" charset="0"/>
              </a:rPr>
              <a:t>9. ACCOGLIENZA DA PARTE  DEI SINGOLI  E  DELLA COMUNITA’</a:t>
            </a:r>
          </a:p>
          <a:p>
            <a:pPr marL="457200" indent="-457200">
              <a:buFont typeface="Wingdings" pitchFamily="2" charset="2"/>
              <a:buChar char="q"/>
            </a:pPr>
            <a:r>
              <a:rPr lang="it-IT" sz="2000" dirty="0" smtClean="0">
                <a:latin typeface="Century Gothic" pitchFamily="34" charset="0"/>
                <a:cs typeface="Times New Roman" pitchFamily="18" charset="0"/>
              </a:rPr>
              <a:t>Il singolo </a:t>
            </a:r>
            <a:r>
              <a:rPr lang="it-IT" sz="1600" dirty="0" err="1" smtClean="0">
                <a:latin typeface="Century Gothic" pitchFamily="34" charset="0"/>
                <a:cs typeface="Times New Roman" pitchFamily="18" charset="0"/>
              </a:rPr>
              <a:t>cristiano…Il</a:t>
            </a:r>
            <a:r>
              <a:rPr lang="it-IT" sz="1600" dirty="0" smtClean="0">
                <a:latin typeface="Century Gothic" pitchFamily="34" charset="0"/>
                <a:cs typeface="Times New Roman" pitchFamily="18" charset="0"/>
              </a:rPr>
              <a:t> dovere dell’accoglienza interpella la coscienza personale di ciascun individuo, non è un impegno che si possa scaricare sugli altri o sulla comunità. E’ pretestuosa la scusa”ho già fatto la mia parte”, perché la parte spettante a ciascuno la si può misurare soltanto in base ai talenti, alle occasioni e alle possibilità di intervenire che il Signore ha assegnato a ciascuno. “per il cristiano l’accoglienza e la solidarietà verso gli stranieri non costituiscono soltanto un dovere umano di ospitalità, ma una precisa esigenza che deriva dalla stessa fedeltà all’insegnamento di Cristo” (MGMM1997, n.2)</a:t>
            </a:r>
          </a:p>
          <a:p>
            <a:pPr marL="457200" indent="-457200">
              <a:buFont typeface="Wingdings" pitchFamily="2" charset="2"/>
              <a:buChar char="q"/>
            </a:pPr>
            <a:r>
              <a:rPr lang="it-IT" sz="2000" dirty="0" err="1" smtClean="0">
                <a:latin typeface="Century Gothic" pitchFamily="34" charset="0"/>
                <a:cs typeface="Times New Roman" pitchFamily="18" charset="0"/>
              </a:rPr>
              <a:t>….e</a:t>
            </a:r>
            <a:r>
              <a:rPr lang="it-IT" sz="2000" dirty="0" smtClean="0">
                <a:latin typeface="Century Gothic" pitchFamily="34" charset="0"/>
                <a:cs typeface="Times New Roman" pitchFamily="18" charset="0"/>
              </a:rPr>
              <a:t> la sua comunità. </a:t>
            </a:r>
            <a:r>
              <a:rPr lang="it-IT" sz="1600" dirty="0" smtClean="0">
                <a:latin typeface="Century Gothic" pitchFamily="34" charset="0"/>
                <a:cs typeface="Times New Roman" pitchFamily="18" charset="0"/>
              </a:rPr>
              <a:t>L’accoglienza è un impegno anche comunitario, di Chiesa. “L’intera Chiesa del Paese di accoglienza deve sentirsi interessata e mobilitata nei confronti dei migranti. “</a:t>
            </a:r>
            <a:r>
              <a:rPr lang="it-IT" sz="1600" i="1" dirty="0" smtClean="0">
                <a:latin typeface="Century Gothic" pitchFamily="34" charset="0"/>
                <a:cs typeface="Times New Roman" pitchFamily="18" charset="0"/>
              </a:rPr>
              <a:t>Nelle Chiese particolari va dunque ripensata la pastorale per aiutare i fedeli a vivere una fede autentica nel nuovo odierno contesto multiculturale e </a:t>
            </a:r>
            <a:r>
              <a:rPr lang="it-IT" sz="1600" i="1" dirty="0" err="1" smtClean="0">
                <a:latin typeface="Century Gothic" pitchFamily="34" charset="0"/>
                <a:cs typeface="Times New Roman" pitchFamily="18" charset="0"/>
              </a:rPr>
              <a:t>plurireligioso</a:t>
            </a:r>
            <a:r>
              <a:rPr lang="it-IT" sz="1600" i="1" dirty="0" smtClean="0">
                <a:latin typeface="Century Gothic" pitchFamily="34" charset="0"/>
                <a:cs typeface="Times New Roman" pitchFamily="18" charset="0"/>
              </a:rPr>
              <a:t>”</a:t>
            </a:r>
            <a:r>
              <a:rPr lang="it-IT" sz="1600" dirty="0" smtClean="0">
                <a:latin typeface="Century Gothic" pitchFamily="34" charset="0"/>
                <a:cs typeface="Times New Roman" pitchFamily="18" charset="0"/>
              </a:rPr>
              <a:t>. (EMCC n.41)</a:t>
            </a:r>
            <a:endParaRPr lang="it-IT" sz="2000" dirty="0" smtClean="0">
              <a:latin typeface="Century Gothic" pitchFamily="34" charset="0"/>
              <a:cs typeface="Times New Roman" pitchFamily="18" charset="0"/>
            </a:endParaRPr>
          </a:p>
          <a:p>
            <a:pPr algn="r"/>
            <a:r>
              <a:rPr lang="it-IT" sz="2000" dirty="0" smtClean="0">
                <a:latin typeface="Century Gothic" pitchFamily="34" charset="0"/>
                <a:cs typeface="Times New Roman" pitchFamily="18" charset="0"/>
              </a:rPr>
              <a:t>Segue</a:t>
            </a:r>
          </a:p>
        </p:txBody>
      </p:sp>
      <p:sp>
        <p:nvSpPr>
          <p:cNvPr id="7" name="Segnaposto piè di pagina 6"/>
          <p:cNvSpPr>
            <a:spLocks noGrp="1"/>
          </p:cNvSpPr>
          <p:nvPr>
            <p:ph type="ftr" sz="quarter" idx="11"/>
          </p:nvPr>
        </p:nvSpPr>
        <p:spPr>
          <a:xfrm>
            <a:off x="683568" y="6376243"/>
            <a:ext cx="6624736"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Tree>
  </p:cSld>
  <p:clrMapOvr>
    <a:masterClrMapping/>
  </p:clrMapOvr>
  <p:transition>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332656"/>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latin typeface="Century Gothic" pitchFamily="34" charset="0"/>
                <a:cs typeface="Times New Roman" pitchFamily="18" charset="0"/>
              </a:rPr>
              <a:t>ACCOGLIENZA NELL’OTTICA CRISTIANA</a:t>
            </a:r>
            <a:endParaRPr lang="it-IT" sz="3600" b="1" dirty="0">
              <a:latin typeface="Century Gothic" pitchFamily="34" charset="0"/>
              <a:cs typeface="Times New Roman" pitchFamily="18" charset="0"/>
            </a:endParaRPr>
          </a:p>
        </p:txBody>
      </p:sp>
      <p:sp>
        <p:nvSpPr>
          <p:cNvPr id="8" name="CasellaDiTesto 7"/>
          <p:cNvSpPr txBox="1"/>
          <p:nvPr/>
        </p:nvSpPr>
        <p:spPr>
          <a:xfrm>
            <a:off x="611560" y="1916832"/>
            <a:ext cx="8532440" cy="584775"/>
          </a:xfrm>
          <a:prstGeom prst="rect">
            <a:avLst/>
          </a:prstGeom>
          <a:noFill/>
        </p:spPr>
        <p:txBody>
          <a:bodyPr wrap="square" rtlCol="0">
            <a:spAutoFit/>
          </a:bodyPr>
          <a:lstStyle/>
          <a:p>
            <a:r>
              <a:rPr lang="it-IT" sz="3200" b="1" dirty="0" smtClean="0">
                <a:solidFill>
                  <a:srgbClr val="7030A0"/>
                </a:solidFill>
                <a:latin typeface="Century Gothic" pitchFamily="34" charset="0"/>
                <a:cs typeface="Times New Roman" pitchFamily="18" charset="0"/>
              </a:rPr>
              <a:t>Accoglienza e i suoi limiti</a:t>
            </a:r>
            <a:endParaRPr lang="it-IT" sz="3200" b="1" dirty="0">
              <a:solidFill>
                <a:srgbClr val="7030A0"/>
              </a:solidFill>
              <a:latin typeface="Century Gothic" pitchFamily="34" charset="0"/>
              <a:cs typeface="Times New Roman" pitchFamily="18" charset="0"/>
            </a:endParaRPr>
          </a:p>
        </p:txBody>
      </p:sp>
      <p:sp>
        <p:nvSpPr>
          <p:cNvPr id="6" name="CasellaDiTesto 5"/>
          <p:cNvSpPr txBox="1"/>
          <p:nvPr/>
        </p:nvSpPr>
        <p:spPr>
          <a:xfrm>
            <a:off x="107504" y="2204864"/>
            <a:ext cx="8496944" cy="4370427"/>
          </a:xfrm>
          <a:prstGeom prst="rect">
            <a:avLst/>
          </a:prstGeom>
          <a:noFill/>
        </p:spPr>
        <p:txBody>
          <a:bodyPr wrap="square" rtlCol="0">
            <a:spAutoFit/>
          </a:bodyPr>
          <a:lstStyle/>
          <a:p>
            <a:pPr marL="457200" indent="-457200">
              <a:buFont typeface="Wingdings" pitchFamily="2" charset="2"/>
              <a:buChar char="q"/>
            </a:pPr>
            <a:endParaRPr lang="it-IT" sz="2000" dirty="0" smtClean="0">
              <a:latin typeface="Century Gothic" pitchFamily="34" charset="0"/>
              <a:cs typeface="Times New Roman" pitchFamily="18" charset="0"/>
            </a:endParaRPr>
          </a:p>
          <a:p>
            <a:pPr marL="457200" indent="-457200">
              <a:buFont typeface="Wingdings" pitchFamily="2" charset="2"/>
              <a:buChar char="q"/>
            </a:pPr>
            <a:r>
              <a:rPr lang="it-IT" sz="2000" dirty="0" smtClean="0">
                <a:latin typeface="Century Gothic" pitchFamily="34" charset="0"/>
                <a:cs typeface="Times New Roman" pitchFamily="18" charset="0"/>
              </a:rPr>
              <a:t>Limiti posti dalla nostra condizione </a:t>
            </a:r>
            <a:r>
              <a:rPr lang="it-IT" sz="2000" dirty="0" err="1" smtClean="0">
                <a:latin typeface="Century Gothic" pitchFamily="34" charset="0"/>
                <a:cs typeface="Times New Roman" pitchFamily="18" charset="0"/>
              </a:rPr>
              <a:t>umana</a:t>
            </a:r>
            <a:r>
              <a:rPr lang="it-IT" sz="1400" dirty="0" err="1" smtClean="0">
                <a:latin typeface="Century Gothic" pitchFamily="34" charset="0"/>
                <a:cs typeface="Times New Roman" pitchFamily="18" charset="0"/>
              </a:rPr>
              <a:t>…</a:t>
            </a:r>
            <a:r>
              <a:rPr lang="it-IT" sz="1400" dirty="0" smtClean="0">
                <a:latin typeface="Century Gothic" pitchFamily="34" charset="0"/>
                <a:cs typeface="Times New Roman" pitchFamily="18" charset="0"/>
              </a:rPr>
              <a:t> </a:t>
            </a:r>
            <a:r>
              <a:rPr lang="it-IT" sz="1600" dirty="0" smtClean="0">
                <a:latin typeface="Century Gothic" pitchFamily="34" charset="0"/>
                <a:cs typeface="Times New Roman" pitchFamily="18" charset="0"/>
              </a:rPr>
              <a:t>Sull’esempio e le parole di Gesù si dovrebbe dire che l’accoglienza non ha limiti, non ha misura. “La misura dell’amore è un amore senza misura”. (S. Bernardo). L’accoglienza presa come intervento concreto sulle realtà umane, risente dei limiti di queste realtà; non è nella nostra condizione umana essere onnipresenti e onnipotenti.</a:t>
            </a:r>
          </a:p>
          <a:p>
            <a:pPr marL="457200" indent="-457200">
              <a:buFont typeface="Wingdings" pitchFamily="2" charset="2"/>
              <a:buChar char="q"/>
            </a:pPr>
            <a:endParaRPr lang="it-IT" sz="1400" dirty="0" smtClean="0">
              <a:latin typeface="Century Gothic" pitchFamily="34" charset="0"/>
              <a:cs typeface="Times New Roman" pitchFamily="18" charset="0"/>
            </a:endParaRPr>
          </a:p>
          <a:p>
            <a:pPr marL="457200" indent="-457200">
              <a:buFont typeface="Wingdings" pitchFamily="2" charset="2"/>
              <a:buChar char="q"/>
            </a:pPr>
            <a:r>
              <a:rPr lang="it-IT" sz="2000" dirty="0" err="1" smtClean="0">
                <a:latin typeface="Century Gothic" pitchFamily="34" charset="0"/>
                <a:cs typeface="Times New Roman" pitchFamily="18" charset="0"/>
              </a:rPr>
              <a:t>…e</a:t>
            </a:r>
            <a:r>
              <a:rPr lang="it-IT" sz="2000" dirty="0" smtClean="0">
                <a:latin typeface="Century Gothic" pitchFamily="34" charset="0"/>
                <a:cs typeface="Times New Roman" pitchFamily="18" charset="0"/>
              </a:rPr>
              <a:t> dal contesto in cui si opera.</a:t>
            </a:r>
            <a:r>
              <a:rPr lang="it-IT" sz="1600" dirty="0" smtClean="0">
                <a:latin typeface="Century Gothic" pitchFamily="34" charset="0"/>
                <a:cs typeface="Times New Roman" pitchFamily="18" charset="0"/>
              </a:rPr>
              <a:t> I limiti possono derivare pure dalle mancate collaborazioni e resistenze che hanno sperimentato anche i primi apostoli. Co sano realismo la Chiesa non cessa di richiamarci “</a:t>
            </a:r>
            <a:r>
              <a:rPr lang="it-IT" sz="1600" i="1" dirty="0" smtClean="0">
                <a:latin typeface="Century Gothic" pitchFamily="34" charset="0"/>
                <a:cs typeface="Times New Roman" pitchFamily="18" charset="0"/>
              </a:rPr>
              <a:t>tutte le difficoltà che comporta la convivenza con chi è diverso da noi” (EMCC, n. 29). Anzi “il cammino verso la vera accettazione degli immigrati nella loro diversità culturale, in effetti, è </a:t>
            </a:r>
            <a:r>
              <a:rPr lang="it-IT" sz="1600" i="1" dirty="0" err="1" smtClean="0">
                <a:latin typeface="Century Gothic" pitchFamily="34" charset="0"/>
                <a:cs typeface="Times New Roman" pitchFamily="18" charset="0"/>
              </a:rPr>
              <a:t>difficile…</a:t>
            </a:r>
            <a:r>
              <a:rPr lang="it-IT" sz="1600" i="1" dirty="0" smtClean="0">
                <a:latin typeface="Century Gothic" pitchFamily="34" charset="0"/>
                <a:cs typeface="Times New Roman" pitchFamily="18" charset="0"/>
              </a:rPr>
              <a:t>(MGMM 2002, n.4)</a:t>
            </a:r>
          </a:p>
          <a:p>
            <a:pPr marL="457200" indent="-457200">
              <a:buFont typeface="Wingdings" pitchFamily="2" charset="2"/>
              <a:buChar char="q"/>
            </a:pPr>
            <a:endParaRPr lang="it-IT" sz="2000" dirty="0" smtClean="0">
              <a:latin typeface="Century Gothic" pitchFamily="34" charset="0"/>
              <a:cs typeface="Times New Roman" pitchFamily="18" charset="0"/>
            </a:endParaRPr>
          </a:p>
          <a:p>
            <a:pPr algn="r"/>
            <a:endParaRPr lang="it-IT" sz="2000" dirty="0" smtClean="0">
              <a:latin typeface="Century Gothic" pitchFamily="34" charset="0"/>
              <a:cs typeface="Times New Roman" pitchFamily="18" charset="0"/>
            </a:endParaRPr>
          </a:p>
          <a:p>
            <a:pPr algn="r"/>
            <a:r>
              <a:rPr lang="it-IT" sz="2000" dirty="0" smtClean="0">
                <a:latin typeface="Century Gothic" pitchFamily="34" charset="0"/>
                <a:cs typeface="Times New Roman" pitchFamily="18" charset="0"/>
              </a:rPr>
              <a:t>Segue</a:t>
            </a:r>
          </a:p>
        </p:txBody>
      </p:sp>
      <p:sp>
        <p:nvSpPr>
          <p:cNvPr id="7" name="Segnaposto piè di pagina 6"/>
          <p:cNvSpPr>
            <a:spLocks noGrp="1"/>
          </p:cNvSpPr>
          <p:nvPr>
            <p:ph type="ftr" sz="quarter" idx="11"/>
          </p:nvPr>
        </p:nvSpPr>
        <p:spPr>
          <a:xfrm>
            <a:off x="755576" y="6309320"/>
            <a:ext cx="6624736"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Tree>
  </p:cSld>
  <p:clrMapOvr>
    <a:masterClrMapping/>
  </p:clrMapOvr>
  <p:transition>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332656"/>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latin typeface="Century Gothic" pitchFamily="34" charset="0"/>
                <a:cs typeface="Times New Roman" pitchFamily="18" charset="0"/>
              </a:rPr>
              <a:t>ACCOGLIENZA NELL’OTTICA CRISTIANA</a:t>
            </a:r>
            <a:endParaRPr lang="it-IT" sz="3600" b="1" dirty="0">
              <a:latin typeface="Century Gothic" pitchFamily="34" charset="0"/>
              <a:cs typeface="Times New Roman" pitchFamily="18" charset="0"/>
            </a:endParaRPr>
          </a:p>
        </p:txBody>
      </p:sp>
      <p:sp>
        <p:nvSpPr>
          <p:cNvPr id="8" name="CasellaDiTesto 7"/>
          <p:cNvSpPr txBox="1"/>
          <p:nvPr/>
        </p:nvSpPr>
        <p:spPr>
          <a:xfrm>
            <a:off x="611560" y="1916832"/>
            <a:ext cx="8532440" cy="584775"/>
          </a:xfrm>
          <a:prstGeom prst="rect">
            <a:avLst/>
          </a:prstGeom>
          <a:noFill/>
        </p:spPr>
        <p:txBody>
          <a:bodyPr wrap="square" rtlCol="0">
            <a:spAutoFit/>
          </a:bodyPr>
          <a:lstStyle/>
          <a:p>
            <a:r>
              <a:rPr lang="it-IT" sz="3200" b="1" dirty="0" smtClean="0">
                <a:solidFill>
                  <a:srgbClr val="7030A0"/>
                </a:solidFill>
                <a:latin typeface="Century Gothic" pitchFamily="34" charset="0"/>
                <a:cs typeface="Times New Roman" pitchFamily="18" charset="0"/>
              </a:rPr>
              <a:t>Accoglienza e i suoi limiti (segue)</a:t>
            </a:r>
            <a:endParaRPr lang="it-IT" sz="3200" b="1" dirty="0">
              <a:solidFill>
                <a:srgbClr val="7030A0"/>
              </a:solidFill>
              <a:latin typeface="Century Gothic" pitchFamily="34" charset="0"/>
              <a:cs typeface="Times New Roman" pitchFamily="18" charset="0"/>
            </a:endParaRPr>
          </a:p>
        </p:txBody>
      </p:sp>
      <p:sp>
        <p:nvSpPr>
          <p:cNvPr id="6" name="CasellaDiTesto 5"/>
          <p:cNvSpPr txBox="1"/>
          <p:nvPr/>
        </p:nvSpPr>
        <p:spPr>
          <a:xfrm>
            <a:off x="179512" y="2186275"/>
            <a:ext cx="8424936" cy="4555093"/>
          </a:xfrm>
          <a:prstGeom prst="rect">
            <a:avLst/>
          </a:prstGeom>
          <a:noFill/>
        </p:spPr>
        <p:txBody>
          <a:bodyPr wrap="square" rtlCol="0">
            <a:spAutoFit/>
          </a:bodyPr>
          <a:lstStyle/>
          <a:p>
            <a:pPr marL="457200" indent="-457200">
              <a:buFont typeface="Wingdings" pitchFamily="2" charset="2"/>
              <a:buChar char="q"/>
            </a:pPr>
            <a:endParaRPr lang="it-IT" sz="2000" dirty="0" smtClean="0">
              <a:latin typeface="Century Gothic" pitchFamily="34" charset="0"/>
              <a:cs typeface="Times New Roman" pitchFamily="18" charset="0"/>
            </a:endParaRPr>
          </a:p>
          <a:p>
            <a:pPr marL="457200" indent="-457200">
              <a:buFont typeface="Wingdings" pitchFamily="2" charset="2"/>
              <a:buChar char="q"/>
            </a:pPr>
            <a:r>
              <a:rPr lang="it-IT" sz="2000" dirty="0" smtClean="0">
                <a:latin typeface="Century Gothic" pitchFamily="34" charset="0"/>
                <a:cs typeface="Times New Roman" pitchFamily="18" charset="0"/>
              </a:rPr>
              <a:t>Limiti posti dalle politiche migratorie. </a:t>
            </a:r>
            <a:r>
              <a:rPr lang="it-IT" sz="1600" dirty="0" smtClean="0">
                <a:latin typeface="Century Gothic" pitchFamily="34" charset="0"/>
                <a:cs typeface="Times New Roman" pitchFamily="18" charset="0"/>
              </a:rPr>
              <a:t>Limiti derivano anche dal diritto-dovere dei pubblici poteri di gestire il fenomeno migratorio in vista del bene comune. In questa linea la cultura dell’accoglienza “chiede di coniugarsi con leggi e norme prudenti e lungimiranti che permettano di valorizzare il positivo della mobilità, prevedendone le possibili manifestazioni negative” .(Giovanni Paolo II)</a:t>
            </a:r>
          </a:p>
          <a:p>
            <a:pPr marL="457200" indent="-457200">
              <a:buFont typeface="Wingdings" pitchFamily="2" charset="2"/>
              <a:buChar char="q"/>
            </a:pPr>
            <a:endParaRPr lang="it-IT" sz="1400" dirty="0" smtClean="0">
              <a:latin typeface="Century Gothic" pitchFamily="34" charset="0"/>
              <a:cs typeface="Times New Roman" pitchFamily="18" charset="0"/>
            </a:endParaRPr>
          </a:p>
          <a:p>
            <a:pPr marL="457200" indent="-457200">
              <a:buFont typeface="Wingdings" pitchFamily="2" charset="2"/>
              <a:buChar char="q"/>
            </a:pPr>
            <a:r>
              <a:rPr lang="it-IT" sz="2000" dirty="0" smtClean="0">
                <a:latin typeface="Century Gothic" pitchFamily="34" charset="0"/>
                <a:cs typeface="Times New Roman" pitchFamily="18" charset="0"/>
              </a:rPr>
              <a:t>Un esempio tipico: le quote d’ingresso degli immigrati. </a:t>
            </a:r>
            <a:r>
              <a:rPr lang="it-IT" sz="1600" dirty="0" smtClean="0">
                <a:latin typeface="Century Gothic" pitchFamily="34" charset="0"/>
                <a:cs typeface="Times New Roman" pitchFamily="18" charset="0"/>
              </a:rPr>
              <a:t>Quale criterio adottare? Fra i due estremi di totale apertura e chiusura la Chiesa non ha competenza per stabilire la giusta misura. Tuttavia soccorre un criterio che, pur non scendendo a livello tecnico, può essere fortemente orientativo: per determinare la soglia di sopportabilità degli ingressi non si può fare appello “alla semplice difesa del proprio benessere, senza tener conto delle necessità di chi è drammaticamente costretto a chiedere ospitalità”. (MGMM 1992, n.3)</a:t>
            </a:r>
          </a:p>
          <a:p>
            <a:pPr marL="457200" indent="-457200"/>
            <a:endParaRPr lang="it-IT" sz="2000" b="1" dirty="0" smtClean="0">
              <a:solidFill>
                <a:srgbClr val="7030A0"/>
              </a:solidFill>
              <a:latin typeface="Century Gothic" pitchFamily="34" charset="0"/>
              <a:cs typeface="Times New Roman" pitchFamily="18" charset="0"/>
            </a:endParaRPr>
          </a:p>
          <a:p>
            <a:pPr algn="r"/>
            <a:r>
              <a:rPr lang="it-IT" sz="2000" dirty="0" smtClean="0">
                <a:latin typeface="Century Gothic" pitchFamily="34" charset="0"/>
                <a:cs typeface="Times New Roman" pitchFamily="18" charset="0"/>
              </a:rPr>
              <a:t>Segue</a:t>
            </a:r>
          </a:p>
        </p:txBody>
      </p:sp>
      <p:sp>
        <p:nvSpPr>
          <p:cNvPr id="7" name="Segnaposto piè di pagina 6"/>
          <p:cNvSpPr>
            <a:spLocks noGrp="1"/>
          </p:cNvSpPr>
          <p:nvPr>
            <p:ph type="ftr" sz="quarter" idx="11"/>
          </p:nvPr>
        </p:nvSpPr>
        <p:spPr>
          <a:xfrm>
            <a:off x="755576" y="6492875"/>
            <a:ext cx="6624736"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Tree>
  </p:cSld>
  <p:clrMapOvr>
    <a:masterClrMapping/>
  </p:clrMapOvr>
  <p:transition>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332656"/>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latin typeface="Century Gothic" pitchFamily="34" charset="0"/>
                <a:cs typeface="Times New Roman" pitchFamily="18" charset="0"/>
              </a:rPr>
              <a:t>ACCOGLIENZA NELL’OTTICA CRISTIANA</a:t>
            </a:r>
            <a:endParaRPr lang="it-IT" sz="3600" b="1" dirty="0">
              <a:latin typeface="Century Gothic" pitchFamily="34" charset="0"/>
              <a:cs typeface="Times New Roman" pitchFamily="18" charset="0"/>
            </a:endParaRPr>
          </a:p>
        </p:txBody>
      </p:sp>
      <p:sp>
        <p:nvSpPr>
          <p:cNvPr id="8" name="CasellaDiTesto 7"/>
          <p:cNvSpPr txBox="1"/>
          <p:nvPr/>
        </p:nvSpPr>
        <p:spPr>
          <a:xfrm>
            <a:off x="611560" y="1916832"/>
            <a:ext cx="8532440" cy="584775"/>
          </a:xfrm>
          <a:prstGeom prst="rect">
            <a:avLst/>
          </a:prstGeom>
          <a:noFill/>
        </p:spPr>
        <p:txBody>
          <a:bodyPr wrap="square" rtlCol="0">
            <a:spAutoFit/>
          </a:bodyPr>
          <a:lstStyle/>
          <a:p>
            <a:r>
              <a:rPr lang="it-IT" sz="3200" b="1" dirty="0" smtClean="0">
                <a:solidFill>
                  <a:srgbClr val="7030A0"/>
                </a:solidFill>
                <a:latin typeface="Century Gothic" pitchFamily="34" charset="0"/>
                <a:cs typeface="Times New Roman" pitchFamily="18" charset="0"/>
              </a:rPr>
              <a:t>Accoglienza e il suo contrario</a:t>
            </a:r>
            <a:endParaRPr lang="it-IT" sz="3200" b="1" dirty="0">
              <a:solidFill>
                <a:srgbClr val="7030A0"/>
              </a:solidFill>
              <a:latin typeface="Century Gothic" pitchFamily="34" charset="0"/>
              <a:cs typeface="Times New Roman" pitchFamily="18" charset="0"/>
            </a:endParaRPr>
          </a:p>
        </p:txBody>
      </p:sp>
      <p:sp>
        <p:nvSpPr>
          <p:cNvPr id="6" name="CasellaDiTesto 5"/>
          <p:cNvSpPr txBox="1"/>
          <p:nvPr/>
        </p:nvSpPr>
        <p:spPr>
          <a:xfrm>
            <a:off x="144016" y="2657232"/>
            <a:ext cx="8460432" cy="3724096"/>
          </a:xfrm>
          <a:prstGeom prst="rect">
            <a:avLst/>
          </a:prstGeom>
          <a:noFill/>
        </p:spPr>
        <p:txBody>
          <a:bodyPr wrap="square" rtlCol="0">
            <a:spAutoFit/>
          </a:bodyPr>
          <a:lstStyle/>
          <a:p>
            <a:pPr marL="457200" indent="-457200">
              <a:buFont typeface="Wingdings" pitchFamily="2" charset="2"/>
              <a:buChar char="q"/>
            </a:pPr>
            <a:r>
              <a:rPr lang="it-IT" sz="2000" dirty="0" smtClean="0">
                <a:latin typeface="Century Gothic" pitchFamily="34" charset="0"/>
                <a:cs typeface="Times New Roman" pitchFamily="18" charset="0"/>
              </a:rPr>
              <a:t>Intolleranza </a:t>
            </a:r>
            <a:r>
              <a:rPr lang="it-IT" sz="2000" dirty="0" smtClean="0">
                <a:latin typeface="Century Gothic" pitchFamily="34" charset="0"/>
                <a:cs typeface="Times New Roman" pitchFamily="18" charset="0"/>
              </a:rPr>
              <a:t>e rifiuto</a:t>
            </a:r>
            <a:r>
              <a:rPr lang="it-IT" sz="1600" dirty="0" smtClean="0">
                <a:latin typeface="Century Gothic" pitchFamily="34" charset="0"/>
                <a:cs typeface="Times New Roman" pitchFamily="18" charset="0"/>
              </a:rPr>
              <a:t>. “</a:t>
            </a:r>
            <a:r>
              <a:rPr lang="it-IT" sz="1600" i="1" dirty="0" smtClean="0">
                <a:latin typeface="Century Gothic" pitchFamily="34" charset="0"/>
                <a:cs typeface="Times New Roman" pitchFamily="18" charset="0"/>
              </a:rPr>
              <a:t>Purtroppo non mancano tuttora nel mondo atteggiamenti di chiusura e perfino di rifiuto, dovuti a ingiustificate paure e al ripiegamento sui propri interessi. Si tratta di discriminazioni non compatibili con l’appartenenza a Cristo e alla Chiesa” (Giovanni Paolo II). </a:t>
            </a:r>
            <a:r>
              <a:rPr lang="it-IT" sz="1600" dirty="0" smtClean="0">
                <a:latin typeface="Century Gothic" pitchFamily="34" charset="0"/>
                <a:cs typeface="Times New Roman" pitchFamily="18" charset="0"/>
              </a:rPr>
              <a:t>Con parole non meno forti la Chiesa italiana ha messo in guardia contro questa insorgente avversione verso gli stranieri. “</a:t>
            </a:r>
            <a:r>
              <a:rPr lang="it-IT" sz="1600" i="1" dirty="0" smtClean="0">
                <a:latin typeface="Century Gothic" pitchFamily="34" charset="0"/>
                <a:cs typeface="Times New Roman" pitchFamily="18" charset="0"/>
              </a:rPr>
              <a:t>Costatiamo con profonda amarezza le diverse aggressioni violente, e non solo verbali, che vengono ripetutamente compiute contro gli immigrati”.</a:t>
            </a:r>
          </a:p>
          <a:p>
            <a:pPr marL="457200" indent="-457200">
              <a:buFont typeface="Wingdings" pitchFamily="2" charset="2"/>
              <a:buChar char="q"/>
            </a:pPr>
            <a:r>
              <a:rPr lang="it-IT" sz="2000" dirty="0" err="1" smtClean="0">
                <a:latin typeface="Century Gothic" pitchFamily="34" charset="0"/>
                <a:cs typeface="Times New Roman" pitchFamily="18" charset="0"/>
              </a:rPr>
              <a:t>…</a:t>
            </a:r>
            <a:r>
              <a:rPr lang="it-IT" sz="2000" dirty="0" err="1" smtClean="0">
                <a:latin typeface="Century Gothic" pitchFamily="34" charset="0"/>
                <a:cs typeface="Times New Roman" pitchFamily="18" charset="0"/>
              </a:rPr>
              <a:t>Xenofobia</a:t>
            </a:r>
            <a:r>
              <a:rPr lang="it-IT" sz="2000" dirty="0" smtClean="0">
                <a:latin typeface="Century Gothic" pitchFamily="34" charset="0"/>
                <a:cs typeface="Times New Roman" pitchFamily="18" charset="0"/>
              </a:rPr>
              <a:t> e razzismo. </a:t>
            </a:r>
            <a:r>
              <a:rPr lang="it-IT" sz="1600" dirty="0" smtClean="0">
                <a:latin typeface="Century Gothic" pitchFamily="34" charset="0"/>
                <a:cs typeface="Times New Roman" pitchFamily="18" charset="0"/>
              </a:rPr>
              <a:t>I sentimenti e comportamenti di segno contrario all’accoglienza costituiscono una gamma molto varia, che può essere così graduata: indifferenza,e freddezza, sospetto e giudizio severo, intolleranza e rifiuto, emarginazione e discriminazione, xenofobia e razzismo, il tutto in forme più o meno esplicite o camuffate.</a:t>
            </a:r>
            <a:endParaRPr lang="it-IT" sz="2000" dirty="0" smtClean="0">
              <a:latin typeface="Century Gothic" pitchFamily="34" charset="0"/>
              <a:cs typeface="Times New Roman" pitchFamily="18" charset="0"/>
            </a:endParaRPr>
          </a:p>
          <a:p>
            <a:pPr algn="r"/>
            <a:r>
              <a:rPr lang="it-IT" sz="2000" dirty="0" smtClean="0">
                <a:latin typeface="Century Gothic" pitchFamily="34" charset="0"/>
                <a:cs typeface="Times New Roman" pitchFamily="18" charset="0"/>
              </a:rPr>
              <a:t>Segue</a:t>
            </a:r>
          </a:p>
        </p:txBody>
      </p:sp>
      <p:sp>
        <p:nvSpPr>
          <p:cNvPr id="7" name="Segnaposto piè di pagina 6"/>
          <p:cNvSpPr>
            <a:spLocks noGrp="1"/>
          </p:cNvSpPr>
          <p:nvPr>
            <p:ph type="ftr" sz="quarter" idx="11"/>
          </p:nvPr>
        </p:nvSpPr>
        <p:spPr>
          <a:xfrm>
            <a:off x="899592" y="6492875"/>
            <a:ext cx="6624736"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Tree>
  </p:cSld>
  <p:clrMapOvr>
    <a:masterClrMapping/>
  </p:clrMapOvr>
  <p:transition>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332656"/>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latin typeface="Century Gothic" pitchFamily="34" charset="0"/>
                <a:cs typeface="Times New Roman" pitchFamily="18" charset="0"/>
              </a:rPr>
              <a:t>ACCOGLIENZA NELL’OTTICA CRISTIANA</a:t>
            </a:r>
            <a:endParaRPr lang="it-IT" sz="3600" b="1" dirty="0">
              <a:latin typeface="Century Gothic" pitchFamily="34" charset="0"/>
              <a:cs typeface="Times New Roman" pitchFamily="18" charset="0"/>
            </a:endParaRPr>
          </a:p>
        </p:txBody>
      </p:sp>
      <p:sp>
        <p:nvSpPr>
          <p:cNvPr id="8" name="CasellaDiTesto 7"/>
          <p:cNvSpPr txBox="1"/>
          <p:nvPr/>
        </p:nvSpPr>
        <p:spPr>
          <a:xfrm>
            <a:off x="611560" y="1916832"/>
            <a:ext cx="8532440" cy="584775"/>
          </a:xfrm>
          <a:prstGeom prst="rect">
            <a:avLst/>
          </a:prstGeom>
          <a:noFill/>
        </p:spPr>
        <p:txBody>
          <a:bodyPr wrap="square" rtlCol="0">
            <a:spAutoFit/>
          </a:bodyPr>
          <a:lstStyle/>
          <a:p>
            <a:r>
              <a:rPr lang="it-IT" sz="3200" b="1" dirty="0" smtClean="0">
                <a:solidFill>
                  <a:srgbClr val="7030A0"/>
                </a:solidFill>
                <a:latin typeface="Century Gothic" pitchFamily="34" charset="0"/>
                <a:cs typeface="Times New Roman" pitchFamily="18" charset="0"/>
              </a:rPr>
              <a:t>“</a:t>
            </a:r>
            <a:r>
              <a:rPr lang="it-IT" sz="2800" b="1" dirty="0" err="1" smtClean="0">
                <a:solidFill>
                  <a:srgbClr val="7030A0"/>
                </a:solidFill>
                <a:latin typeface="Century Gothic" pitchFamily="34" charset="0"/>
                <a:cs typeface="Times New Roman" pitchFamily="18" charset="0"/>
              </a:rPr>
              <a:t>VI</a:t>
            </a:r>
            <a:r>
              <a:rPr lang="it-IT" sz="2800" b="1" dirty="0" smtClean="0">
                <a:solidFill>
                  <a:srgbClr val="7030A0"/>
                </a:solidFill>
                <a:latin typeface="Century Gothic" pitchFamily="34" charset="0"/>
                <a:cs typeface="Times New Roman" pitchFamily="18" charset="0"/>
              </a:rPr>
              <a:t> HO DATO L’</a:t>
            </a:r>
            <a:r>
              <a:rPr lang="it-IT" sz="2800" b="1" dirty="0" err="1" smtClean="0">
                <a:solidFill>
                  <a:srgbClr val="7030A0"/>
                </a:solidFill>
                <a:latin typeface="Century Gothic" pitchFamily="34" charset="0"/>
                <a:cs typeface="Times New Roman" pitchFamily="18" charset="0"/>
              </a:rPr>
              <a:t>ESEMPIO…</a:t>
            </a:r>
            <a:r>
              <a:rPr lang="it-IT" sz="2800" b="1" dirty="0" smtClean="0">
                <a:solidFill>
                  <a:srgbClr val="7030A0"/>
                </a:solidFill>
                <a:latin typeface="Century Gothic" pitchFamily="34" charset="0"/>
                <a:cs typeface="Times New Roman" pitchFamily="18" charset="0"/>
              </a:rPr>
              <a:t>” </a:t>
            </a:r>
            <a:r>
              <a:rPr lang="it-IT" sz="2800" b="1" dirty="0" err="1" smtClean="0">
                <a:solidFill>
                  <a:srgbClr val="7030A0"/>
                </a:solidFill>
                <a:latin typeface="Century Gothic" pitchFamily="34" charset="0"/>
                <a:cs typeface="Times New Roman" pitchFamily="18" charset="0"/>
              </a:rPr>
              <a:t>DI</a:t>
            </a:r>
            <a:r>
              <a:rPr lang="it-IT" sz="2800" b="1" dirty="0" smtClean="0">
                <a:solidFill>
                  <a:srgbClr val="7030A0"/>
                </a:solidFill>
                <a:latin typeface="Century Gothic" pitchFamily="34" charset="0"/>
                <a:cs typeface="Times New Roman" pitchFamily="18" charset="0"/>
              </a:rPr>
              <a:t> CARITA’ OPEROSA</a:t>
            </a:r>
            <a:endParaRPr lang="it-IT" sz="2800" b="1" dirty="0">
              <a:solidFill>
                <a:srgbClr val="7030A0"/>
              </a:solidFill>
              <a:latin typeface="Century Gothic" pitchFamily="34" charset="0"/>
              <a:cs typeface="Times New Roman" pitchFamily="18" charset="0"/>
            </a:endParaRPr>
          </a:p>
        </p:txBody>
      </p:sp>
      <p:sp>
        <p:nvSpPr>
          <p:cNvPr id="6" name="CasellaDiTesto 5"/>
          <p:cNvSpPr txBox="1"/>
          <p:nvPr/>
        </p:nvSpPr>
        <p:spPr>
          <a:xfrm>
            <a:off x="251520" y="2564904"/>
            <a:ext cx="8568952" cy="3847207"/>
          </a:xfrm>
          <a:prstGeom prst="rect">
            <a:avLst/>
          </a:prstGeom>
          <a:noFill/>
        </p:spPr>
        <p:txBody>
          <a:bodyPr wrap="square" rtlCol="0">
            <a:spAutoFit/>
          </a:bodyPr>
          <a:lstStyle/>
          <a:p>
            <a:pPr marL="457200" indent="-457200"/>
            <a:endParaRPr lang="it-IT" sz="2000" b="1" dirty="0" smtClean="0">
              <a:solidFill>
                <a:srgbClr val="7030A0"/>
              </a:solidFill>
              <a:latin typeface="Century Gothic" pitchFamily="34" charset="0"/>
              <a:cs typeface="Times New Roman" pitchFamily="18" charset="0"/>
            </a:endParaRPr>
          </a:p>
          <a:p>
            <a:pPr marL="457200" indent="-457200">
              <a:buFont typeface="Wingdings" pitchFamily="2" charset="2"/>
              <a:buChar char="q"/>
            </a:pPr>
            <a:r>
              <a:rPr lang="it-IT" sz="2000" dirty="0" smtClean="0">
                <a:latin typeface="Century Gothic" pitchFamily="34" charset="0"/>
                <a:cs typeface="Times New Roman" pitchFamily="18" charset="0"/>
              </a:rPr>
              <a:t>“</a:t>
            </a:r>
            <a:r>
              <a:rPr lang="it-IT" sz="2000" dirty="0" smtClean="0">
                <a:latin typeface="Century Gothic" pitchFamily="34" charset="0"/>
                <a:cs typeface="Times New Roman" pitchFamily="18" charset="0"/>
              </a:rPr>
              <a:t>Sento compassione di questa folla”. Una compassione che si prolunga nella storia. </a:t>
            </a:r>
            <a:r>
              <a:rPr lang="it-IT" sz="1600" dirty="0" smtClean="0">
                <a:latin typeface="Century Gothic" pitchFamily="34" charset="0"/>
                <a:cs typeface="Times New Roman" pitchFamily="18" charset="0"/>
              </a:rPr>
              <a:t>Più</a:t>
            </a:r>
            <a:r>
              <a:rPr lang="it-IT" sz="2000" dirty="0" smtClean="0">
                <a:latin typeface="Century Gothic" pitchFamily="34" charset="0"/>
                <a:cs typeface="Times New Roman" pitchFamily="18" charset="0"/>
              </a:rPr>
              <a:t> </a:t>
            </a:r>
            <a:r>
              <a:rPr lang="it-IT" sz="1600" dirty="0" smtClean="0">
                <a:latin typeface="Century Gothic" pitchFamily="34" charset="0"/>
                <a:cs typeface="Times New Roman" pitchFamily="18" charset="0"/>
              </a:rPr>
              <a:t>volte il Vangelo ci mette di fronte a Gesù che ebbe compassione “vedendo le folle”; si commosse pure di fronte a casi singoli (lebbroso, ciechi di Gerico..). Ebbe compassione anche nella veste del samaritano che si piegò sul malcapitato. La Chiesa, e nella Chiesa ogni discepolo di Cristo è chiamata a rendere attuale lungo la storia e in ogni parte del mondo questa compassione di Cristo; purtroppo tante volte si è mancato e si continua a mancare a questo appuntamento di grazia</a:t>
            </a:r>
            <a:r>
              <a:rPr lang="it-IT" sz="1600" dirty="0" smtClean="0">
                <a:latin typeface="Century Gothic" pitchFamily="34" charset="0"/>
                <a:cs typeface="Times New Roman" pitchFamily="18" charset="0"/>
              </a:rPr>
              <a:t>.</a:t>
            </a:r>
          </a:p>
          <a:p>
            <a:pPr marL="457200" indent="-457200"/>
            <a:endParaRPr lang="it-IT" sz="1600" dirty="0" smtClean="0">
              <a:latin typeface="Century Gothic" pitchFamily="34" charset="0"/>
              <a:cs typeface="Times New Roman" pitchFamily="18" charset="0"/>
            </a:endParaRPr>
          </a:p>
          <a:p>
            <a:pPr marL="449263" indent="-449263">
              <a:buFont typeface="Wingdings" pitchFamily="2" charset="2"/>
              <a:buChar char="q"/>
            </a:pPr>
            <a:r>
              <a:rPr lang="it-IT" sz="2000" dirty="0" smtClean="0">
                <a:latin typeface="Century Gothic" pitchFamily="34" charset="0"/>
                <a:cs typeface="Times New Roman" pitchFamily="18" charset="0"/>
              </a:rPr>
              <a:t> </a:t>
            </a:r>
            <a:r>
              <a:rPr lang="it-IT" sz="2000" dirty="0" smtClean="0">
                <a:latin typeface="Century Gothic" pitchFamily="34" charset="0"/>
                <a:cs typeface="Times New Roman" pitchFamily="18" charset="0"/>
              </a:rPr>
              <a:t>“</a:t>
            </a:r>
            <a:r>
              <a:rPr lang="it-IT" sz="2000" dirty="0" smtClean="0">
                <a:latin typeface="Century Gothic" pitchFamily="34" charset="0"/>
                <a:cs typeface="Times New Roman" pitchFamily="18" charset="0"/>
              </a:rPr>
              <a:t>I poveri li avrete sempre con voi”. </a:t>
            </a:r>
            <a:r>
              <a:rPr lang="it-IT" sz="1600" dirty="0" smtClean="0">
                <a:latin typeface="Century Gothic" pitchFamily="34" charset="0"/>
                <a:cs typeface="Times New Roman" pitchFamily="18" charset="0"/>
              </a:rPr>
              <a:t>Particolarmente in contesto migratorio è costatazione quotidiana la verità di questa affermazione di Gesù</a:t>
            </a:r>
            <a:r>
              <a:rPr lang="it-IT" sz="1600" dirty="0" smtClean="0">
                <a:latin typeface="Century Gothic" pitchFamily="34" charset="0"/>
                <a:cs typeface="Times New Roman" pitchFamily="18" charset="0"/>
              </a:rPr>
              <a:t>.</a:t>
            </a:r>
          </a:p>
          <a:p>
            <a:pPr marL="449263" indent="-449263">
              <a:buFont typeface="Wingdings" pitchFamily="2" charset="2"/>
              <a:buChar char="q"/>
            </a:pPr>
            <a:endParaRPr lang="it-IT" sz="1600" dirty="0" smtClean="0">
              <a:latin typeface="Century Gothic" pitchFamily="34" charset="0"/>
              <a:cs typeface="Times New Roman" pitchFamily="18" charset="0"/>
            </a:endParaRPr>
          </a:p>
          <a:p>
            <a:pPr algn="r"/>
            <a:r>
              <a:rPr lang="it-IT" sz="2000" dirty="0" smtClean="0">
                <a:latin typeface="Century Gothic" pitchFamily="34" charset="0"/>
                <a:cs typeface="Times New Roman" pitchFamily="18" charset="0"/>
              </a:rPr>
              <a:t>Segue</a:t>
            </a:r>
          </a:p>
        </p:txBody>
      </p:sp>
      <p:sp>
        <p:nvSpPr>
          <p:cNvPr id="7" name="Segnaposto piè di pagina 6"/>
          <p:cNvSpPr>
            <a:spLocks noGrp="1"/>
          </p:cNvSpPr>
          <p:nvPr>
            <p:ph type="ftr" sz="quarter" idx="11"/>
          </p:nvPr>
        </p:nvSpPr>
        <p:spPr>
          <a:xfrm>
            <a:off x="395536" y="6021288"/>
            <a:ext cx="6624736"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Tree>
  </p:cSld>
  <p:clrMapOvr>
    <a:masterClrMapping/>
  </p:clrMapOvr>
  <p:transition>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332656"/>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latin typeface="Century Gothic" pitchFamily="34" charset="0"/>
                <a:cs typeface="Times New Roman" pitchFamily="18" charset="0"/>
              </a:rPr>
              <a:t>ACCOGLIENZA NELL’OTTICA CRISTIANA</a:t>
            </a:r>
            <a:endParaRPr lang="it-IT" sz="3600" b="1" dirty="0">
              <a:latin typeface="Century Gothic" pitchFamily="34" charset="0"/>
              <a:cs typeface="Times New Roman" pitchFamily="18" charset="0"/>
            </a:endParaRPr>
          </a:p>
        </p:txBody>
      </p:sp>
      <p:sp>
        <p:nvSpPr>
          <p:cNvPr id="8" name="CasellaDiTesto 7"/>
          <p:cNvSpPr txBox="1"/>
          <p:nvPr/>
        </p:nvSpPr>
        <p:spPr>
          <a:xfrm>
            <a:off x="611560" y="1916832"/>
            <a:ext cx="8532440" cy="584775"/>
          </a:xfrm>
          <a:prstGeom prst="rect">
            <a:avLst/>
          </a:prstGeom>
          <a:noFill/>
        </p:spPr>
        <p:txBody>
          <a:bodyPr wrap="square" rtlCol="0">
            <a:spAutoFit/>
          </a:bodyPr>
          <a:lstStyle/>
          <a:p>
            <a:r>
              <a:rPr lang="it-IT" sz="3200" b="1" dirty="0" smtClean="0">
                <a:solidFill>
                  <a:srgbClr val="7030A0"/>
                </a:solidFill>
                <a:latin typeface="Century Gothic" pitchFamily="34" charset="0"/>
                <a:cs typeface="Times New Roman" pitchFamily="18" charset="0"/>
              </a:rPr>
              <a:t>OPERE </a:t>
            </a:r>
            <a:r>
              <a:rPr lang="it-IT" sz="3200" b="1" dirty="0" err="1" smtClean="0">
                <a:solidFill>
                  <a:srgbClr val="7030A0"/>
                </a:solidFill>
                <a:latin typeface="Century Gothic" pitchFamily="34" charset="0"/>
                <a:cs typeface="Times New Roman" pitchFamily="18" charset="0"/>
              </a:rPr>
              <a:t>DI</a:t>
            </a:r>
            <a:r>
              <a:rPr lang="it-IT" sz="3200" b="1" dirty="0" smtClean="0">
                <a:solidFill>
                  <a:srgbClr val="7030A0"/>
                </a:solidFill>
                <a:latin typeface="Century Gothic" pitchFamily="34" charset="0"/>
                <a:cs typeface="Times New Roman" pitchFamily="18" charset="0"/>
              </a:rPr>
              <a:t> ACCOGLIENZA</a:t>
            </a:r>
            <a:endParaRPr lang="it-IT" sz="2800" b="1" dirty="0">
              <a:solidFill>
                <a:srgbClr val="7030A0"/>
              </a:solidFill>
              <a:latin typeface="Century Gothic" pitchFamily="34" charset="0"/>
              <a:cs typeface="Times New Roman" pitchFamily="18" charset="0"/>
            </a:endParaRPr>
          </a:p>
        </p:txBody>
      </p:sp>
      <p:sp>
        <p:nvSpPr>
          <p:cNvPr id="6" name="CasellaDiTesto 5"/>
          <p:cNvSpPr txBox="1"/>
          <p:nvPr/>
        </p:nvSpPr>
        <p:spPr>
          <a:xfrm>
            <a:off x="251520" y="2426017"/>
            <a:ext cx="8568952" cy="4154984"/>
          </a:xfrm>
          <a:prstGeom prst="rect">
            <a:avLst/>
          </a:prstGeom>
          <a:noFill/>
        </p:spPr>
        <p:txBody>
          <a:bodyPr wrap="square" rtlCol="0">
            <a:spAutoFit/>
          </a:bodyPr>
          <a:lstStyle/>
          <a:p>
            <a:pPr marL="457200" indent="-457200"/>
            <a:endParaRPr lang="it-IT" sz="2000" b="1" dirty="0" smtClean="0">
              <a:solidFill>
                <a:srgbClr val="7030A0"/>
              </a:solidFill>
              <a:latin typeface="Century Gothic" pitchFamily="34" charset="0"/>
              <a:cs typeface="Times New Roman" pitchFamily="18" charset="0"/>
            </a:endParaRPr>
          </a:p>
          <a:p>
            <a:pPr marL="457200" indent="-457200">
              <a:buFont typeface="Wingdings" pitchFamily="2" charset="2"/>
              <a:buChar char="q"/>
            </a:pPr>
            <a:r>
              <a:rPr lang="it-IT" sz="2000" dirty="0" smtClean="0">
                <a:latin typeface="Century Gothic" pitchFamily="34" charset="0"/>
                <a:cs typeface="Times New Roman" pitchFamily="18" charset="0"/>
              </a:rPr>
              <a:t>Interventi </a:t>
            </a:r>
            <a:r>
              <a:rPr lang="it-IT" sz="2000" dirty="0" smtClean="0">
                <a:latin typeface="Century Gothic" pitchFamily="34" charset="0"/>
                <a:cs typeface="Times New Roman" pitchFamily="18" charset="0"/>
              </a:rPr>
              <a:t>di prima accoglienza. </a:t>
            </a:r>
            <a:r>
              <a:rPr lang="it-IT" dirty="0" smtClean="0">
                <a:latin typeface="Century Gothic" pitchFamily="34" charset="0"/>
                <a:cs typeface="Times New Roman" pitchFamily="18" charset="0"/>
              </a:rPr>
              <a:t>Molte diocesi e parrocchie sono altamente benemerite in questo campo: case di accoglienza, centri di ascolto, mense, ambulatori </a:t>
            </a:r>
            <a:r>
              <a:rPr lang="it-IT" dirty="0" err="1" smtClean="0">
                <a:latin typeface="Century Gothic" pitchFamily="34" charset="0"/>
                <a:cs typeface="Times New Roman" pitchFamily="18" charset="0"/>
              </a:rPr>
              <a:t>medici…</a:t>
            </a:r>
            <a:r>
              <a:rPr lang="it-IT" dirty="0" smtClean="0">
                <a:latin typeface="Century Gothic" pitchFamily="34" charset="0"/>
                <a:cs typeface="Times New Roman" pitchFamily="18" charset="0"/>
              </a:rPr>
              <a:t> Sono  questi quasi interventi di pronto soccorso alle emergenze ed urgenze che si presentano di continuo ed esigono rapida risposta.</a:t>
            </a:r>
          </a:p>
          <a:p>
            <a:pPr marL="457200" indent="-457200"/>
            <a:endParaRPr lang="it-IT" sz="2000" dirty="0" smtClean="0">
              <a:latin typeface="Century Gothic" pitchFamily="34" charset="0"/>
              <a:cs typeface="Times New Roman" pitchFamily="18" charset="0"/>
            </a:endParaRPr>
          </a:p>
          <a:p>
            <a:pPr marL="457200" indent="-457200">
              <a:buFont typeface="Wingdings" pitchFamily="2" charset="2"/>
              <a:buChar char="q"/>
            </a:pPr>
            <a:r>
              <a:rPr lang="it-IT" sz="2000" dirty="0" smtClean="0">
                <a:latin typeface="Century Gothic" pitchFamily="34" charset="0"/>
                <a:cs typeface="Times New Roman" pitchFamily="18" charset="0"/>
              </a:rPr>
              <a:t>Interventi </a:t>
            </a:r>
            <a:r>
              <a:rPr lang="it-IT" sz="2000" dirty="0" smtClean="0">
                <a:latin typeface="Century Gothic" pitchFamily="34" charset="0"/>
                <a:cs typeface="Times New Roman" pitchFamily="18" charset="0"/>
              </a:rPr>
              <a:t>di seconda accoglienza</a:t>
            </a:r>
            <a:r>
              <a:rPr lang="it-IT" sz="1600" dirty="0" smtClean="0">
                <a:latin typeface="Century Gothic" pitchFamily="34" charset="0"/>
                <a:cs typeface="Times New Roman" pitchFamily="18" charset="0"/>
              </a:rPr>
              <a:t>. </a:t>
            </a:r>
            <a:r>
              <a:rPr lang="it-IT" dirty="0" smtClean="0">
                <a:latin typeface="Century Gothic" pitchFamily="34" charset="0"/>
                <a:cs typeface="Times New Roman" pitchFamily="18" charset="0"/>
              </a:rPr>
              <a:t>Sono intesi a favorire la progressiva autosufficienza dello straniero. Riguardano: la realizzazione del personale progetto migratorio, il cammino di integrazione nell’ambito ecclesiale, civile e culturale, il lavoro, l’apprendimento della lingua, la fruizione dei diritti </a:t>
            </a:r>
            <a:r>
              <a:rPr lang="it-IT" dirty="0" err="1" smtClean="0">
                <a:latin typeface="Century Gothic" pitchFamily="34" charset="0"/>
                <a:cs typeface="Times New Roman" pitchFamily="18" charset="0"/>
              </a:rPr>
              <a:t>sociali…</a:t>
            </a:r>
            <a:endParaRPr lang="it-IT" dirty="0" smtClean="0">
              <a:latin typeface="Century Gothic" pitchFamily="34" charset="0"/>
              <a:cs typeface="Times New Roman" pitchFamily="18" charset="0"/>
            </a:endParaRPr>
          </a:p>
          <a:p>
            <a:endParaRPr lang="it-IT" sz="2000" dirty="0" smtClean="0">
              <a:latin typeface="Century Gothic" pitchFamily="34" charset="0"/>
              <a:cs typeface="Times New Roman" pitchFamily="18" charset="0"/>
            </a:endParaRPr>
          </a:p>
          <a:p>
            <a:pPr algn="r"/>
            <a:r>
              <a:rPr lang="it-IT" sz="2000" dirty="0" smtClean="0">
                <a:latin typeface="Century Gothic" pitchFamily="34" charset="0"/>
                <a:cs typeface="Times New Roman" pitchFamily="18" charset="0"/>
              </a:rPr>
              <a:t>Segue</a:t>
            </a:r>
          </a:p>
        </p:txBody>
      </p:sp>
      <p:sp>
        <p:nvSpPr>
          <p:cNvPr id="7" name="Segnaposto piè di pagina 6"/>
          <p:cNvSpPr>
            <a:spLocks noGrp="1"/>
          </p:cNvSpPr>
          <p:nvPr>
            <p:ph type="ftr" sz="quarter" idx="11"/>
          </p:nvPr>
        </p:nvSpPr>
        <p:spPr>
          <a:xfrm>
            <a:off x="539552" y="6237312"/>
            <a:ext cx="6624736"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Tree>
  </p:cSld>
  <p:clrMapOvr>
    <a:masterClrMapping/>
  </p:clrMapOvr>
  <p:transition>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332656"/>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latin typeface="Century Gothic" pitchFamily="34" charset="0"/>
                <a:cs typeface="Times New Roman" pitchFamily="18" charset="0"/>
              </a:rPr>
              <a:t>ACCOGLIENZA NELL’OTTICA CRISTIANA</a:t>
            </a:r>
            <a:endParaRPr lang="it-IT" sz="3600" b="1" dirty="0">
              <a:latin typeface="Century Gothic" pitchFamily="34" charset="0"/>
              <a:cs typeface="Times New Roman" pitchFamily="18" charset="0"/>
            </a:endParaRPr>
          </a:p>
        </p:txBody>
      </p:sp>
      <p:sp>
        <p:nvSpPr>
          <p:cNvPr id="8" name="CasellaDiTesto 7"/>
          <p:cNvSpPr txBox="1"/>
          <p:nvPr/>
        </p:nvSpPr>
        <p:spPr>
          <a:xfrm>
            <a:off x="611560" y="1916832"/>
            <a:ext cx="8532440" cy="1077218"/>
          </a:xfrm>
          <a:prstGeom prst="rect">
            <a:avLst/>
          </a:prstGeom>
          <a:noFill/>
        </p:spPr>
        <p:txBody>
          <a:bodyPr wrap="square" rtlCol="0">
            <a:spAutoFit/>
          </a:bodyPr>
          <a:lstStyle/>
          <a:p>
            <a:r>
              <a:rPr lang="it-IT" sz="3200" b="1" dirty="0" smtClean="0">
                <a:solidFill>
                  <a:srgbClr val="7030A0"/>
                </a:solidFill>
                <a:latin typeface="Century Gothic" pitchFamily="34" charset="0"/>
                <a:cs typeface="Times New Roman" pitchFamily="18" charset="0"/>
              </a:rPr>
              <a:t>DIFFICOLTA’ E OBIEZIONI </a:t>
            </a:r>
            <a:r>
              <a:rPr lang="it-IT" sz="3200" b="1" dirty="0" err="1" smtClean="0">
                <a:solidFill>
                  <a:srgbClr val="7030A0"/>
                </a:solidFill>
                <a:latin typeface="Century Gothic" pitchFamily="34" charset="0"/>
                <a:cs typeface="Times New Roman" pitchFamily="18" charset="0"/>
              </a:rPr>
              <a:t>DI</a:t>
            </a:r>
            <a:r>
              <a:rPr lang="it-IT" sz="3200" b="1" dirty="0" smtClean="0">
                <a:solidFill>
                  <a:srgbClr val="7030A0"/>
                </a:solidFill>
                <a:latin typeface="Century Gothic" pitchFamily="34" charset="0"/>
                <a:cs typeface="Times New Roman" pitchFamily="18" charset="0"/>
              </a:rPr>
              <a:t> FRONTE ALL’ACCOGLIENZA</a:t>
            </a:r>
            <a:endParaRPr lang="it-IT" sz="2800" b="1" dirty="0">
              <a:solidFill>
                <a:srgbClr val="7030A0"/>
              </a:solidFill>
              <a:latin typeface="Century Gothic" pitchFamily="34" charset="0"/>
              <a:cs typeface="Times New Roman" pitchFamily="18" charset="0"/>
            </a:endParaRPr>
          </a:p>
        </p:txBody>
      </p:sp>
      <p:sp>
        <p:nvSpPr>
          <p:cNvPr id="6" name="CasellaDiTesto 5"/>
          <p:cNvSpPr txBox="1"/>
          <p:nvPr/>
        </p:nvSpPr>
        <p:spPr>
          <a:xfrm>
            <a:off x="251520" y="3068960"/>
            <a:ext cx="8892480" cy="3631763"/>
          </a:xfrm>
          <a:prstGeom prst="rect">
            <a:avLst/>
          </a:prstGeom>
          <a:noFill/>
        </p:spPr>
        <p:txBody>
          <a:bodyPr wrap="square" rtlCol="0">
            <a:spAutoFit/>
          </a:bodyPr>
          <a:lstStyle/>
          <a:p>
            <a:pPr marL="457200" indent="-457200"/>
            <a:endParaRPr lang="it-IT" sz="2000" b="1" dirty="0" smtClean="0">
              <a:solidFill>
                <a:srgbClr val="7030A0"/>
              </a:solidFill>
              <a:latin typeface="Century Gothic" pitchFamily="34" charset="0"/>
              <a:cs typeface="Times New Roman" pitchFamily="18" charset="0"/>
            </a:endParaRPr>
          </a:p>
          <a:p>
            <a:pPr marL="457200" indent="-457200">
              <a:buFont typeface="Wingdings" pitchFamily="2" charset="2"/>
              <a:buChar char="q"/>
            </a:pPr>
            <a:r>
              <a:rPr lang="it-IT" sz="2000" dirty="0" smtClean="0">
                <a:latin typeface="Century Gothic" pitchFamily="34" charset="0"/>
                <a:cs typeface="Times New Roman" pitchFamily="18" charset="0"/>
              </a:rPr>
              <a:t>Sul </a:t>
            </a:r>
            <a:r>
              <a:rPr lang="it-IT" sz="2000" dirty="0" smtClean="0">
                <a:latin typeface="Century Gothic" pitchFamily="34" charset="0"/>
                <a:cs typeface="Times New Roman" pitchFamily="18" charset="0"/>
              </a:rPr>
              <a:t>piano civile e politico.</a:t>
            </a:r>
            <a:r>
              <a:rPr lang="it-IT" sz="1600" dirty="0" smtClean="0">
                <a:latin typeface="Century Gothic" pitchFamily="34" charset="0"/>
                <a:cs typeface="Times New Roman" pitchFamily="18" charset="0"/>
              </a:rPr>
              <a:t> </a:t>
            </a:r>
            <a:r>
              <a:rPr lang="it-IT" dirty="0" smtClean="0">
                <a:latin typeface="Century Gothic" pitchFamily="34" charset="0"/>
                <a:cs typeface="Times New Roman" pitchFamily="18" charset="0"/>
              </a:rPr>
              <a:t>a) intervento di supplenza; b)rimuove o nasconde il problema; c) incoraggia l’ingresso irregolare; non è compito della Chiesa ma dello Stato; e)impegno esorbitante.</a:t>
            </a:r>
          </a:p>
          <a:p>
            <a:pPr marL="457200" indent="-457200"/>
            <a:endParaRPr lang="it-IT" sz="2000" dirty="0" smtClean="0">
              <a:latin typeface="Century Gothic" pitchFamily="34" charset="0"/>
              <a:cs typeface="Times New Roman" pitchFamily="18" charset="0"/>
            </a:endParaRPr>
          </a:p>
          <a:p>
            <a:pPr marL="457200" indent="-457200">
              <a:buFont typeface="Wingdings" pitchFamily="2" charset="2"/>
              <a:buChar char="q"/>
            </a:pPr>
            <a:r>
              <a:rPr lang="it-IT" sz="2000" dirty="0" smtClean="0">
                <a:latin typeface="Century Gothic" pitchFamily="34" charset="0"/>
                <a:cs typeface="Times New Roman" pitchFamily="18" charset="0"/>
              </a:rPr>
              <a:t>Sul </a:t>
            </a:r>
            <a:r>
              <a:rPr lang="it-IT" sz="2000" dirty="0" smtClean="0">
                <a:latin typeface="Century Gothic" pitchFamily="34" charset="0"/>
                <a:cs typeface="Times New Roman" pitchFamily="18" charset="0"/>
              </a:rPr>
              <a:t>piano religioso ed ecclesiale. </a:t>
            </a:r>
            <a:r>
              <a:rPr lang="it-IT" sz="1600" dirty="0" smtClean="0">
                <a:latin typeface="Century Gothic" pitchFamily="34" charset="0"/>
                <a:cs typeface="Times New Roman" pitchFamily="18" charset="0"/>
              </a:rPr>
              <a:t>a</a:t>
            </a:r>
            <a:r>
              <a:rPr lang="it-IT" dirty="0" smtClean="0">
                <a:latin typeface="Century Gothic" pitchFamily="34" charset="0"/>
                <a:cs typeface="Times New Roman" pitchFamily="18" charset="0"/>
              </a:rPr>
              <a:t>) la Chiesa ha altre priorità; b) la Chiesa non deve smorzare le coscienze; c)</a:t>
            </a:r>
            <a:r>
              <a:rPr lang="it-IT" dirty="0" err="1" smtClean="0">
                <a:latin typeface="Century Gothic" pitchFamily="34" charset="0"/>
                <a:cs typeface="Times New Roman" pitchFamily="18" charset="0"/>
              </a:rPr>
              <a:t>…né</a:t>
            </a:r>
            <a:r>
              <a:rPr lang="it-IT" dirty="0" smtClean="0">
                <a:latin typeface="Century Gothic" pitchFamily="34" charset="0"/>
                <a:cs typeface="Times New Roman" pitchFamily="18" charset="0"/>
              </a:rPr>
              <a:t> ingenerare un rapporto di </a:t>
            </a:r>
            <a:r>
              <a:rPr lang="it-IT" dirty="0" err="1" smtClean="0">
                <a:latin typeface="Century Gothic" pitchFamily="34" charset="0"/>
                <a:cs typeface="Times New Roman" pitchFamily="18" charset="0"/>
              </a:rPr>
              <a:t>dipendenza…</a:t>
            </a:r>
            <a:r>
              <a:rPr lang="it-IT" dirty="0" smtClean="0">
                <a:latin typeface="Century Gothic" pitchFamily="34" charset="0"/>
                <a:cs typeface="Times New Roman" pitchFamily="18" charset="0"/>
              </a:rPr>
              <a:t>, d)</a:t>
            </a:r>
            <a:r>
              <a:rPr lang="it-IT" dirty="0" err="1" smtClean="0">
                <a:latin typeface="Century Gothic" pitchFamily="34" charset="0"/>
                <a:cs typeface="Times New Roman" pitchFamily="18" charset="0"/>
              </a:rPr>
              <a:t>…o</a:t>
            </a:r>
            <a:r>
              <a:rPr lang="it-IT" dirty="0" smtClean="0">
                <a:latin typeface="Century Gothic" pitchFamily="34" charset="0"/>
                <a:cs typeface="Times New Roman" pitchFamily="18" charset="0"/>
              </a:rPr>
              <a:t> provocare divisioni e dissensi tra cristiani; e) basta con l’assistenzialismo buonista</a:t>
            </a:r>
          </a:p>
          <a:p>
            <a:pPr marL="457200" indent="-457200"/>
            <a:endParaRPr lang="it-IT" sz="2000" b="1" dirty="0" smtClean="0">
              <a:solidFill>
                <a:srgbClr val="7030A0"/>
              </a:solidFill>
              <a:latin typeface="Century Gothic" pitchFamily="34" charset="0"/>
              <a:cs typeface="Times New Roman" pitchFamily="18" charset="0"/>
            </a:endParaRPr>
          </a:p>
          <a:p>
            <a:r>
              <a:rPr lang="it-IT" sz="2000" dirty="0" smtClean="0">
                <a:solidFill>
                  <a:srgbClr val="7030A0"/>
                </a:solidFill>
                <a:latin typeface="Century Gothic" pitchFamily="34" charset="0"/>
                <a:cs typeface="Times New Roman" pitchFamily="18" charset="0"/>
              </a:rPr>
              <a:t>     </a:t>
            </a:r>
            <a:endParaRPr lang="it-IT" sz="2000" b="1" dirty="0" smtClean="0">
              <a:solidFill>
                <a:srgbClr val="7030A0"/>
              </a:solidFill>
              <a:latin typeface="Century Gothic" pitchFamily="34" charset="0"/>
              <a:cs typeface="Times New Roman" pitchFamily="18" charset="0"/>
            </a:endParaRPr>
          </a:p>
          <a:p>
            <a:pPr algn="r"/>
            <a:r>
              <a:rPr lang="it-IT" sz="2000" dirty="0" smtClean="0">
                <a:latin typeface="Century Gothic" pitchFamily="34" charset="0"/>
                <a:cs typeface="Times New Roman" pitchFamily="18" charset="0"/>
              </a:rPr>
              <a:t>Segue</a:t>
            </a:r>
          </a:p>
        </p:txBody>
      </p:sp>
      <p:sp>
        <p:nvSpPr>
          <p:cNvPr id="7" name="Segnaposto piè di pagina 6"/>
          <p:cNvSpPr>
            <a:spLocks noGrp="1"/>
          </p:cNvSpPr>
          <p:nvPr>
            <p:ph type="ftr" sz="quarter" idx="11"/>
          </p:nvPr>
        </p:nvSpPr>
        <p:spPr>
          <a:xfrm>
            <a:off x="899592" y="6237312"/>
            <a:ext cx="6624736"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Tree>
  </p:cSld>
  <p:clrMapOvr>
    <a:masterClrMapping/>
  </p:clrMapOvr>
  <p:transition>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332656"/>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latin typeface="Century Gothic" pitchFamily="34" charset="0"/>
                <a:cs typeface="Times New Roman" pitchFamily="18" charset="0"/>
              </a:rPr>
              <a:t>ACCOGLIENZA NELL’OTTICA CRISTIANA</a:t>
            </a:r>
            <a:endParaRPr lang="it-IT" sz="3600" b="1" dirty="0">
              <a:latin typeface="Century Gothic" pitchFamily="34" charset="0"/>
              <a:cs typeface="Times New Roman" pitchFamily="18" charset="0"/>
            </a:endParaRPr>
          </a:p>
        </p:txBody>
      </p:sp>
      <p:sp>
        <p:nvSpPr>
          <p:cNvPr id="8" name="CasellaDiTesto 7"/>
          <p:cNvSpPr txBox="1"/>
          <p:nvPr/>
        </p:nvSpPr>
        <p:spPr>
          <a:xfrm>
            <a:off x="611560" y="1916832"/>
            <a:ext cx="8532440" cy="584775"/>
          </a:xfrm>
          <a:prstGeom prst="rect">
            <a:avLst/>
          </a:prstGeom>
          <a:noFill/>
        </p:spPr>
        <p:txBody>
          <a:bodyPr wrap="square" rtlCol="0">
            <a:spAutoFit/>
          </a:bodyPr>
          <a:lstStyle/>
          <a:p>
            <a:r>
              <a:rPr lang="it-IT" sz="3200" b="1" dirty="0" smtClean="0">
                <a:solidFill>
                  <a:srgbClr val="7030A0"/>
                </a:solidFill>
                <a:latin typeface="Century Gothic" pitchFamily="34" charset="0"/>
                <a:cs typeface="Times New Roman" pitchFamily="18" charset="0"/>
              </a:rPr>
              <a:t>LA VIRTU’ DELL’ACCOGLIENZA </a:t>
            </a:r>
            <a:endParaRPr lang="it-IT" sz="2800" b="1" dirty="0">
              <a:solidFill>
                <a:srgbClr val="7030A0"/>
              </a:solidFill>
              <a:latin typeface="Century Gothic" pitchFamily="34" charset="0"/>
              <a:cs typeface="Times New Roman" pitchFamily="18" charset="0"/>
            </a:endParaRPr>
          </a:p>
        </p:txBody>
      </p:sp>
      <p:sp>
        <p:nvSpPr>
          <p:cNvPr id="6" name="CasellaDiTesto 5"/>
          <p:cNvSpPr txBox="1"/>
          <p:nvPr/>
        </p:nvSpPr>
        <p:spPr>
          <a:xfrm>
            <a:off x="611560" y="2492896"/>
            <a:ext cx="8424936" cy="4278094"/>
          </a:xfrm>
          <a:prstGeom prst="rect">
            <a:avLst/>
          </a:prstGeom>
          <a:noFill/>
        </p:spPr>
        <p:txBody>
          <a:bodyPr wrap="square" rtlCol="0">
            <a:spAutoFit/>
          </a:bodyPr>
          <a:lstStyle/>
          <a:p>
            <a:pPr marL="457200" indent="-457200"/>
            <a:r>
              <a:rPr lang="it-IT" sz="3200" b="1" dirty="0" smtClean="0">
                <a:solidFill>
                  <a:srgbClr val="7030A0"/>
                </a:solidFill>
                <a:latin typeface="Century Gothic" pitchFamily="34" charset="0"/>
                <a:cs typeface="Times New Roman" pitchFamily="18" charset="0"/>
              </a:rPr>
              <a:t>In sintesi:</a:t>
            </a:r>
          </a:p>
          <a:p>
            <a:pPr marL="457200" indent="-457200">
              <a:buFont typeface="Wingdings" pitchFamily="2" charset="2"/>
              <a:buChar char="q"/>
            </a:pPr>
            <a:endParaRPr lang="it-IT" sz="2000" dirty="0" smtClean="0">
              <a:latin typeface="Century Gothic" pitchFamily="34" charset="0"/>
              <a:cs typeface="Times New Roman" pitchFamily="18" charset="0"/>
            </a:endParaRPr>
          </a:p>
          <a:p>
            <a:pPr marL="457200" indent="-457200">
              <a:buFont typeface="Wingdings" pitchFamily="2" charset="2"/>
              <a:buChar char="q"/>
            </a:pPr>
            <a:r>
              <a:rPr lang="it-IT" sz="2000" dirty="0" smtClean="0">
                <a:latin typeface="Century Gothic" pitchFamily="34" charset="0"/>
                <a:cs typeface="Times New Roman" pitchFamily="18" charset="0"/>
              </a:rPr>
              <a:t>ACCOGLIENZA </a:t>
            </a:r>
            <a:r>
              <a:rPr lang="it-IT" sz="2000" dirty="0" smtClean="0">
                <a:latin typeface="Century Gothic" pitchFamily="34" charset="0"/>
                <a:cs typeface="Times New Roman" pitchFamily="18" charset="0"/>
              </a:rPr>
              <a:t>è comprensione e valorizzazione della cultura dell’altro e dei doni di cui è portatore</a:t>
            </a:r>
          </a:p>
          <a:p>
            <a:pPr marL="457200" indent="-457200"/>
            <a:endParaRPr lang="it-IT" sz="2000" dirty="0" smtClean="0">
              <a:latin typeface="Century Gothic" pitchFamily="34" charset="0"/>
              <a:cs typeface="Times New Roman" pitchFamily="18" charset="0"/>
            </a:endParaRPr>
          </a:p>
          <a:p>
            <a:pPr marL="457200" indent="-457200">
              <a:buFont typeface="Wingdings" pitchFamily="2" charset="2"/>
              <a:buChar char="q"/>
            </a:pPr>
            <a:r>
              <a:rPr lang="it-IT" sz="2000" dirty="0" smtClean="0">
                <a:latin typeface="Century Gothic" pitchFamily="34" charset="0"/>
                <a:cs typeface="Times New Roman" pitchFamily="18" charset="0"/>
              </a:rPr>
              <a:t>ACCOGLIENZA è permettere che l’altro esprima  in pienezza la sua identità umana e cristiana</a:t>
            </a:r>
          </a:p>
          <a:p>
            <a:pPr marL="457200" indent="-457200"/>
            <a:endParaRPr lang="it-IT" sz="2000" dirty="0" smtClean="0">
              <a:latin typeface="Century Gothic" pitchFamily="34" charset="0"/>
              <a:cs typeface="Times New Roman" pitchFamily="18" charset="0"/>
            </a:endParaRPr>
          </a:p>
          <a:p>
            <a:pPr marL="457200" indent="-457200">
              <a:buFont typeface="Wingdings" pitchFamily="2" charset="2"/>
              <a:buChar char="q"/>
            </a:pPr>
            <a:r>
              <a:rPr lang="it-IT" sz="2000" dirty="0" smtClean="0">
                <a:latin typeface="Century Gothic" pitchFamily="34" charset="0"/>
                <a:cs typeface="Times New Roman" pitchFamily="18" charset="0"/>
              </a:rPr>
              <a:t>ACCOGLIENZA è manifestare un atteggiamento empatico nei confronti dello straniero  perché in esso si riconosce il volto di Cristo</a:t>
            </a:r>
          </a:p>
          <a:p>
            <a:pPr marL="457200" indent="-457200"/>
            <a:r>
              <a:rPr lang="it-IT" sz="2000" b="1" dirty="0" smtClean="0">
                <a:solidFill>
                  <a:srgbClr val="7030A0"/>
                </a:solidFill>
                <a:latin typeface="Century Gothic" pitchFamily="34" charset="0"/>
                <a:cs typeface="Times New Roman" pitchFamily="18" charset="0"/>
              </a:rPr>
              <a:t>     </a:t>
            </a:r>
            <a:r>
              <a:rPr lang="it-IT" sz="2000" dirty="0" smtClean="0">
                <a:solidFill>
                  <a:srgbClr val="7030A0"/>
                </a:solidFill>
                <a:latin typeface="Century Gothic" pitchFamily="34" charset="0"/>
                <a:cs typeface="Times New Roman" pitchFamily="18" charset="0"/>
              </a:rPr>
              <a:t> </a:t>
            </a:r>
            <a:endParaRPr lang="it-IT" sz="2000" b="1" dirty="0" smtClean="0">
              <a:solidFill>
                <a:srgbClr val="7030A0"/>
              </a:solidFill>
              <a:latin typeface="Century Gothic" pitchFamily="34" charset="0"/>
              <a:cs typeface="Times New Roman" pitchFamily="18" charset="0"/>
            </a:endParaRPr>
          </a:p>
          <a:p>
            <a:pPr algn="r"/>
            <a:r>
              <a:rPr lang="it-IT" sz="2000" dirty="0" smtClean="0">
                <a:latin typeface="Century Gothic" pitchFamily="34" charset="0"/>
                <a:cs typeface="Times New Roman" pitchFamily="18" charset="0"/>
              </a:rPr>
              <a:t>Segue</a:t>
            </a:r>
          </a:p>
        </p:txBody>
      </p:sp>
      <p:sp>
        <p:nvSpPr>
          <p:cNvPr id="7" name="Segnaposto piè di pagina 6"/>
          <p:cNvSpPr>
            <a:spLocks noGrp="1"/>
          </p:cNvSpPr>
          <p:nvPr>
            <p:ph type="ftr" sz="quarter" idx="11"/>
          </p:nvPr>
        </p:nvSpPr>
        <p:spPr>
          <a:xfrm>
            <a:off x="827584" y="6381328"/>
            <a:ext cx="6624736"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Tree>
  </p:cSld>
  <p:clrMapOvr>
    <a:masterClrMapping/>
  </p:clrMapOvr>
  <p:transition>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332656"/>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latin typeface="Century Gothic" pitchFamily="34" charset="0"/>
                <a:cs typeface="Times New Roman" pitchFamily="18" charset="0"/>
              </a:rPr>
              <a:t>L’Accompagnamento pastorale dei migranti</a:t>
            </a:r>
            <a:endParaRPr lang="it-IT" sz="3600" b="1" dirty="0">
              <a:latin typeface="Century Gothic" pitchFamily="34" charset="0"/>
              <a:cs typeface="Times New Roman" pitchFamily="18" charset="0"/>
            </a:endParaRPr>
          </a:p>
        </p:txBody>
      </p:sp>
      <p:sp>
        <p:nvSpPr>
          <p:cNvPr id="8" name="CasellaDiTesto 7"/>
          <p:cNvSpPr txBox="1"/>
          <p:nvPr/>
        </p:nvSpPr>
        <p:spPr>
          <a:xfrm>
            <a:off x="611560" y="1916832"/>
            <a:ext cx="8532440" cy="954107"/>
          </a:xfrm>
          <a:prstGeom prst="rect">
            <a:avLst/>
          </a:prstGeom>
          <a:noFill/>
        </p:spPr>
        <p:txBody>
          <a:bodyPr wrap="square" rtlCol="0">
            <a:spAutoFit/>
          </a:bodyPr>
          <a:lstStyle/>
          <a:p>
            <a:r>
              <a:rPr lang="it-IT" sz="2800" b="1" dirty="0" smtClean="0">
                <a:solidFill>
                  <a:srgbClr val="7030A0"/>
                </a:solidFill>
                <a:latin typeface="Century Gothic" pitchFamily="34" charset="0"/>
                <a:cs typeface="Times New Roman" pitchFamily="18" charset="0"/>
              </a:rPr>
              <a:t>Un po’ di storia:dalla missione con gli emigrati</a:t>
            </a:r>
          </a:p>
          <a:p>
            <a:r>
              <a:rPr lang="it-IT" sz="2800" b="1" dirty="0">
                <a:solidFill>
                  <a:srgbClr val="7030A0"/>
                </a:solidFill>
                <a:latin typeface="Century Gothic" pitchFamily="34" charset="0"/>
                <a:cs typeface="Times New Roman" pitchFamily="18" charset="0"/>
              </a:rPr>
              <a:t>a</a:t>
            </a:r>
            <a:r>
              <a:rPr lang="it-IT" sz="2800" b="1" dirty="0" smtClean="0">
                <a:solidFill>
                  <a:srgbClr val="7030A0"/>
                </a:solidFill>
                <a:latin typeface="Century Gothic" pitchFamily="34" charset="0"/>
                <a:cs typeface="Times New Roman" pitchFamily="18" charset="0"/>
              </a:rPr>
              <a:t>ll’accompagnamento religioso degli immigrati</a:t>
            </a:r>
            <a:endParaRPr lang="it-IT" sz="2800" b="1" dirty="0">
              <a:solidFill>
                <a:srgbClr val="7030A0"/>
              </a:solidFill>
              <a:latin typeface="Century Gothic" pitchFamily="34" charset="0"/>
              <a:cs typeface="Times New Roman" pitchFamily="18" charset="0"/>
            </a:endParaRPr>
          </a:p>
        </p:txBody>
      </p:sp>
      <p:sp>
        <p:nvSpPr>
          <p:cNvPr id="12"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7" name="Rettangolo 6"/>
          <p:cNvSpPr/>
          <p:nvPr/>
        </p:nvSpPr>
        <p:spPr>
          <a:xfrm>
            <a:off x="1187624" y="3068960"/>
            <a:ext cx="6624736" cy="3170099"/>
          </a:xfrm>
          <a:prstGeom prst="rect">
            <a:avLst/>
          </a:prstGeom>
        </p:spPr>
        <p:txBody>
          <a:bodyPr wrap="square">
            <a:spAutoFit/>
          </a:bodyPr>
          <a:lstStyle/>
          <a:p>
            <a:r>
              <a:rPr lang="it-IT" sz="2000" b="1" dirty="0" smtClean="0">
                <a:solidFill>
                  <a:srgbClr val="7030A0"/>
                </a:solidFill>
                <a:latin typeface="Century Gothic" pitchFamily="34" charset="0"/>
                <a:cs typeface="Times New Roman" pitchFamily="18" charset="0"/>
              </a:rPr>
              <a:t>Fine ‘800</a:t>
            </a:r>
            <a:r>
              <a:rPr lang="it-IT" b="1" dirty="0" smtClean="0">
                <a:solidFill>
                  <a:srgbClr val="7030A0"/>
                </a:solidFill>
                <a:latin typeface="Century Gothic" pitchFamily="34" charset="0"/>
                <a:cs typeface="Times New Roman" pitchFamily="18" charset="0"/>
              </a:rPr>
              <a:t>:</a:t>
            </a:r>
            <a:r>
              <a:rPr lang="it-IT" dirty="0" smtClean="0">
                <a:latin typeface="Century Gothic" pitchFamily="34" charset="0"/>
                <a:cs typeface="Times New Roman" pitchFamily="18" charset="0"/>
              </a:rPr>
              <a:t> </a:t>
            </a:r>
            <a:r>
              <a:rPr lang="it-IT" sz="2000" dirty="0" smtClean="0">
                <a:latin typeface="Century Gothic" pitchFamily="34" charset="0"/>
                <a:cs typeface="Times New Roman" pitchFamily="18" charset="0"/>
              </a:rPr>
              <a:t>partenza di sacerdoti friulani in emigrazione per l’assistenza spirituale degli emigrati;</a:t>
            </a:r>
          </a:p>
          <a:p>
            <a:endParaRPr lang="it-IT" sz="2000" dirty="0" smtClean="0">
              <a:latin typeface="Century Gothic" pitchFamily="34" charset="0"/>
              <a:cs typeface="Times New Roman" pitchFamily="18" charset="0"/>
            </a:endParaRPr>
          </a:p>
          <a:p>
            <a:r>
              <a:rPr lang="it-IT" sz="2000" b="1" dirty="0" smtClean="0">
                <a:solidFill>
                  <a:srgbClr val="7030A0"/>
                </a:solidFill>
                <a:latin typeface="Century Gothic" pitchFamily="34" charset="0"/>
                <a:cs typeface="Times New Roman" pitchFamily="18" charset="0"/>
              </a:rPr>
              <a:t>1926</a:t>
            </a:r>
            <a:r>
              <a:rPr lang="it-IT" sz="2000" dirty="0" smtClean="0">
                <a:latin typeface="Century Gothic" pitchFamily="34" charset="0"/>
                <a:cs typeface="Times New Roman" pitchFamily="18" charset="0"/>
              </a:rPr>
              <a:t>: Sinodo Udinese II →registra la presenza di un Segretariato per l’emigrazione;</a:t>
            </a:r>
          </a:p>
          <a:p>
            <a:endParaRPr lang="it-IT" sz="2000" dirty="0" smtClean="0">
              <a:latin typeface="Century Gothic" pitchFamily="34" charset="0"/>
              <a:cs typeface="Times New Roman" pitchFamily="18" charset="0"/>
            </a:endParaRPr>
          </a:p>
          <a:p>
            <a:r>
              <a:rPr lang="it-IT" sz="2000" b="1" dirty="0" smtClean="0">
                <a:solidFill>
                  <a:srgbClr val="7030A0"/>
                </a:solidFill>
                <a:latin typeface="Century Gothic" pitchFamily="34" charset="0"/>
                <a:cs typeface="Times New Roman" pitchFamily="18" charset="0"/>
              </a:rPr>
              <a:t>1961</a:t>
            </a:r>
            <a:r>
              <a:rPr lang="it-IT" sz="2000" dirty="0" smtClean="0">
                <a:latin typeface="Century Gothic" pitchFamily="34" charset="0"/>
                <a:cs typeface="Times New Roman" pitchFamily="18" charset="0"/>
              </a:rPr>
              <a:t>: Sinodo udinese IV→l’ufficio diocesano per l’emigrazione prende il posto del Segretariato per l’emigrazione                                                    </a:t>
            </a:r>
            <a:endParaRPr lang="it-IT" sz="2000" dirty="0" smtClean="0">
              <a:latin typeface="Century Gothic" pitchFamily="34" charset="0"/>
              <a:cs typeface="Times New Roman" pitchFamily="18" charset="0"/>
            </a:endParaRPr>
          </a:p>
          <a:p>
            <a:r>
              <a:rPr lang="it-IT" sz="2000" dirty="0" smtClean="0">
                <a:latin typeface="Century Gothic" pitchFamily="34" charset="0"/>
                <a:cs typeface="Times New Roman" pitchFamily="18" charset="0"/>
              </a:rPr>
              <a:t>	</a:t>
            </a:r>
            <a:r>
              <a:rPr lang="it-IT" sz="2000" dirty="0" smtClean="0">
                <a:latin typeface="Century Gothic" pitchFamily="34" charset="0"/>
                <a:cs typeface="Times New Roman" pitchFamily="18" charset="0"/>
              </a:rPr>
              <a:t>					</a:t>
            </a:r>
            <a:r>
              <a:rPr lang="it-IT" sz="2000" dirty="0" smtClean="0">
                <a:latin typeface="Century Gothic" pitchFamily="34" charset="0"/>
                <a:cs typeface="Times New Roman" pitchFamily="18" charset="0"/>
              </a:rPr>
              <a:t>segue                                                                    </a:t>
            </a:r>
            <a:endParaRPr lang="it-IT" sz="2000" dirty="0"/>
          </a:p>
        </p:txBody>
      </p:sp>
    </p:spTree>
  </p:cSld>
  <p:clrMapOvr>
    <a:masterClrMapping/>
  </p:clrMapOvr>
  <p:transition>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332656"/>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latin typeface="Century Gothic" pitchFamily="34" charset="0"/>
                <a:cs typeface="Times New Roman" pitchFamily="18" charset="0"/>
              </a:rPr>
              <a:t>L’Accompagnamento pastorale dei migranti</a:t>
            </a:r>
            <a:endParaRPr lang="it-IT" sz="3600" b="1" dirty="0">
              <a:latin typeface="Century Gothic" pitchFamily="34" charset="0"/>
              <a:cs typeface="Times New Roman" pitchFamily="18" charset="0"/>
            </a:endParaRPr>
          </a:p>
        </p:txBody>
      </p:sp>
      <p:sp>
        <p:nvSpPr>
          <p:cNvPr id="8" name="CasellaDiTesto 7"/>
          <p:cNvSpPr txBox="1"/>
          <p:nvPr/>
        </p:nvSpPr>
        <p:spPr>
          <a:xfrm>
            <a:off x="611560" y="1700808"/>
            <a:ext cx="8532440" cy="1384995"/>
          </a:xfrm>
          <a:prstGeom prst="rect">
            <a:avLst/>
          </a:prstGeom>
          <a:noFill/>
        </p:spPr>
        <p:txBody>
          <a:bodyPr wrap="square" rtlCol="0">
            <a:spAutoFit/>
          </a:bodyPr>
          <a:lstStyle/>
          <a:p>
            <a:r>
              <a:rPr lang="it-IT" sz="2800" b="1" dirty="0" smtClean="0">
                <a:solidFill>
                  <a:srgbClr val="7030A0"/>
                </a:solidFill>
                <a:latin typeface="Century Gothic" pitchFamily="34" charset="0"/>
                <a:cs typeface="Times New Roman" pitchFamily="18" charset="0"/>
              </a:rPr>
              <a:t>Un po’ di storia:dalla missione con gli emigrati</a:t>
            </a:r>
          </a:p>
          <a:p>
            <a:r>
              <a:rPr lang="it-IT" sz="2800" b="1" dirty="0" smtClean="0">
                <a:solidFill>
                  <a:srgbClr val="7030A0"/>
                </a:solidFill>
                <a:latin typeface="Century Gothic" pitchFamily="34" charset="0"/>
                <a:cs typeface="Times New Roman" pitchFamily="18" charset="0"/>
              </a:rPr>
              <a:t>all’accompagnamento religioso degli immigrati (segue)</a:t>
            </a:r>
            <a:endParaRPr lang="it-IT" sz="2800" b="1" dirty="0">
              <a:solidFill>
                <a:srgbClr val="7030A0"/>
              </a:solidFill>
              <a:latin typeface="Century Gothic" pitchFamily="34" charset="0"/>
              <a:cs typeface="Times New Roman" pitchFamily="18" charset="0"/>
            </a:endParaRPr>
          </a:p>
        </p:txBody>
      </p:sp>
      <p:sp>
        <p:nvSpPr>
          <p:cNvPr id="6" name="CasellaDiTesto 5"/>
          <p:cNvSpPr txBox="1"/>
          <p:nvPr/>
        </p:nvSpPr>
        <p:spPr>
          <a:xfrm>
            <a:off x="648072" y="3068960"/>
            <a:ext cx="8028384" cy="3323987"/>
          </a:xfrm>
          <a:prstGeom prst="rect">
            <a:avLst/>
          </a:prstGeom>
          <a:noFill/>
        </p:spPr>
        <p:txBody>
          <a:bodyPr wrap="square" rtlCol="0">
            <a:spAutoFit/>
          </a:bodyPr>
          <a:lstStyle/>
          <a:p>
            <a:r>
              <a:rPr lang="it-IT" sz="2100" b="1" dirty="0" smtClean="0">
                <a:solidFill>
                  <a:srgbClr val="7030A0"/>
                </a:solidFill>
                <a:latin typeface="Century Gothic" pitchFamily="34" charset="0"/>
                <a:cs typeface="Times New Roman" pitchFamily="18" charset="0"/>
              </a:rPr>
              <a:t>1988: </a:t>
            </a:r>
            <a:r>
              <a:rPr lang="it-IT" sz="2100" dirty="0" smtClean="0">
                <a:latin typeface="Century Gothic" pitchFamily="34" charset="0"/>
                <a:cs typeface="Times New Roman" pitchFamily="18" charset="0"/>
              </a:rPr>
              <a:t>Sinodo Udinese V→ conferma l’attenzione al fenomeno migratorio che da alcuni anni ha cambiato segno: prevale l’immigrazione straniera sull’emigrazione italiana;</a:t>
            </a:r>
          </a:p>
          <a:p>
            <a:endParaRPr lang="it-IT" sz="2100" dirty="0" smtClean="0">
              <a:latin typeface="Century Gothic" pitchFamily="34" charset="0"/>
              <a:cs typeface="Times New Roman" pitchFamily="18" charset="0"/>
            </a:endParaRPr>
          </a:p>
          <a:p>
            <a:r>
              <a:rPr lang="it-IT" sz="2100" b="1" dirty="0" smtClean="0">
                <a:solidFill>
                  <a:srgbClr val="7030A0"/>
                </a:solidFill>
                <a:latin typeface="Century Gothic" pitchFamily="34" charset="0"/>
                <a:cs typeface="Times New Roman" pitchFamily="18" charset="0"/>
              </a:rPr>
              <a:t>1998:</a:t>
            </a:r>
            <a:r>
              <a:rPr lang="it-IT" sz="2100" dirty="0" smtClean="0">
                <a:latin typeface="Century Gothic" pitchFamily="34" charset="0"/>
                <a:cs typeface="Times New Roman" pitchFamily="18" charset="0"/>
              </a:rPr>
              <a:t> nasce l’Ufficio diocesano </a:t>
            </a:r>
            <a:r>
              <a:rPr lang="it-IT" sz="2100" i="1" dirty="0" err="1" smtClean="0">
                <a:latin typeface="Century Gothic" pitchFamily="34" charset="0"/>
                <a:cs typeface="Times New Roman" pitchFamily="18" charset="0"/>
              </a:rPr>
              <a:t>Migrantes</a:t>
            </a:r>
            <a:r>
              <a:rPr lang="it-IT" sz="2100" dirty="0" smtClean="0">
                <a:latin typeface="Century Gothic" pitchFamily="34" charset="0"/>
                <a:cs typeface="Times New Roman" pitchFamily="18" charset="0"/>
              </a:rPr>
              <a:t> per affrontare la nuova e antica realtà migratoria;</a:t>
            </a:r>
          </a:p>
          <a:p>
            <a:endParaRPr lang="it-IT" sz="2100" b="1" dirty="0" smtClean="0">
              <a:solidFill>
                <a:srgbClr val="7030A0"/>
              </a:solidFill>
              <a:latin typeface="Century Gothic" pitchFamily="34" charset="0"/>
              <a:cs typeface="Times New Roman" pitchFamily="18" charset="0"/>
            </a:endParaRPr>
          </a:p>
          <a:p>
            <a:r>
              <a:rPr lang="it-IT" sz="2100" b="1" dirty="0" smtClean="0">
                <a:solidFill>
                  <a:srgbClr val="7030A0"/>
                </a:solidFill>
                <a:latin typeface="Century Gothic" pitchFamily="34" charset="0"/>
                <a:cs typeface="Times New Roman" pitchFamily="18" charset="0"/>
              </a:rPr>
              <a:t>2012:</a:t>
            </a:r>
            <a:r>
              <a:rPr lang="it-IT" sz="2100" dirty="0" smtClean="0">
                <a:solidFill>
                  <a:srgbClr val="7030A0"/>
                </a:solidFill>
                <a:latin typeface="Century Gothic" pitchFamily="34" charset="0"/>
                <a:cs typeface="Times New Roman" pitchFamily="18" charset="0"/>
              </a:rPr>
              <a:t> </a:t>
            </a:r>
            <a:r>
              <a:rPr lang="it-IT" sz="2100" dirty="0" smtClean="0">
                <a:latin typeface="Century Gothic" pitchFamily="34" charset="0"/>
                <a:cs typeface="Times New Roman" pitchFamily="18" charset="0"/>
              </a:rPr>
              <a:t>rilancio dell’Ufficio diocesano </a:t>
            </a:r>
            <a:r>
              <a:rPr lang="it-IT" sz="2100" i="1" dirty="0" err="1" smtClean="0">
                <a:latin typeface="Century Gothic" pitchFamily="34" charset="0"/>
                <a:cs typeface="Times New Roman" pitchFamily="18" charset="0"/>
              </a:rPr>
              <a:t>Migrantes</a:t>
            </a:r>
            <a:r>
              <a:rPr lang="it-IT" sz="2100" dirty="0" smtClean="0">
                <a:latin typeface="Century Gothic" pitchFamily="34" charset="0"/>
                <a:cs typeface="Times New Roman" pitchFamily="18" charset="0"/>
              </a:rPr>
              <a:t> e costituzione della Commissione diocesana per la pastorale dei migranti.</a:t>
            </a:r>
          </a:p>
        </p:txBody>
      </p:sp>
      <p:sp>
        <p:nvSpPr>
          <p:cNvPr id="12"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Tree>
  </p:cSld>
  <p:clrMapOvr>
    <a:masterClrMapping/>
  </p:clrMapOvr>
  <p:transition>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332656"/>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latin typeface="Century Gothic" pitchFamily="34" charset="0"/>
                <a:cs typeface="Times New Roman" pitchFamily="18" charset="0"/>
              </a:rPr>
              <a:t>ACCOGLIENZA NELL’OTTICA CRISTIANA</a:t>
            </a:r>
            <a:endParaRPr lang="it-IT" sz="3600" b="1" dirty="0">
              <a:latin typeface="Century Gothic" pitchFamily="34" charset="0"/>
              <a:cs typeface="Times New Roman" pitchFamily="18" charset="0"/>
            </a:endParaRPr>
          </a:p>
        </p:txBody>
      </p:sp>
      <p:sp>
        <p:nvSpPr>
          <p:cNvPr id="8" name="CasellaDiTesto 7"/>
          <p:cNvSpPr txBox="1"/>
          <p:nvPr/>
        </p:nvSpPr>
        <p:spPr>
          <a:xfrm>
            <a:off x="611560" y="1916832"/>
            <a:ext cx="8532440" cy="584775"/>
          </a:xfrm>
          <a:prstGeom prst="rect">
            <a:avLst/>
          </a:prstGeom>
          <a:noFill/>
        </p:spPr>
        <p:txBody>
          <a:bodyPr wrap="square" rtlCol="0">
            <a:spAutoFit/>
          </a:bodyPr>
          <a:lstStyle/>
          <a:p>
            <a:r>
              <a:rPr lang="it-IT" sz="3200" b="1" dirty="0" smtClean="0">
                <a:solidFill>
                  <a:srgbClr val="7030A0"/>
                </a:solidFill>
                <a:latin typeface="Century Gothic" pitchFamily="34" charset="0"/>
                <a:cs typeface="Times New Roman" pitchFamily="18" charset="0"/>
              </a:rPr>
              <a:t>Le molteplici dimensioni dell’accoglienza</a:t>
            </a:r>
            <a:endParaRPr lang="it-IT" sz="3200" b="1" dirty="0">
              <a:solidFill>
                <a:srgbClr val="7030A0"/>
              </a:solidFill>
              <a:latin typeface="Century Gothic" pitchFamily="34" charset="0"/>
              <a:cs typeface="Times New Roman" pitchFamily="18" charset="0"/>
            </a:endParaRPr>
          </a:p>
        </p:txBody>
      </p:sp>
      <p:sp>
        <p:nvSpPr>
          <p:cNvPr id="6" name="CasellaDiTesto 5"/>
          <p:cNvSpPr txBox="1"/>
          <p:nvPr/>
        </p:nvSpPr>
        <p:spPr>
          <a:xfrm>
            <a:off x="251520" y="2627034"/>
            <a:ext cx="8568952" cy="4278094"/>
          </a:xfrm>
          <a:prstGeom prst="rect">
            <a:avLst/>
          </a:prstGeom>
          <a:noFill/>
        </p:spPr>
        <p:txBody>
          <a:bodyPr wrap="square" rtlCol="0">
            <a:spAutoFit/>
          </a:bodyPr>
          <a:lstStyle/>
          <a:p>
            <a:pPr marL="457200" indent="-7938">
              <a:buAutoNum type="arabicPeriod"/>
            </a:pPr>
            <a:r>
              <a:rPr lang="it-IT" sz="2000" dirty="0" smtClean="0">
                <a:latin typeface="Century Gothic" pitchFamily="34" charset="0"/>
                <a:cs typeface="Times New Roman" pitchFamily="18" charset="0"/>
              </a:rPr>
              <a:t>“COME CRISTO ACCOLSE VOI” (</a:t>
            </a:r>
            <a:r>
              <a:rPr lang="it-IT" sz="2000" dirty="0" err="1" smtClean="0">
                <a:latin typeface="Century Gothic" pitchFamily="34" charset="0"/>
                <a:cs typeface="Times New Roman" pitchFamily="18" charset="0"/>
              </a:rPr>
              <a:t>Rm</a:t>
            </a:r>
            <a:r>
              <a:rPr lang="it-IT" sz="2000" dirty="0" smtClean="0">
                <a:latin typeface="Century Gothic" pitchFamily="34" charset="0"/>
                <a:cs typeface="Times New Roman" pitchFamily="18" charset="0"/>
              </a:rPr>
              <a:t> 15,7), E CONTINUA AD </a:t>
            </a:r>
            <a:r>
              <a:rPr lang="it-IT" sz="2000" dirty="0" smtClean="0">
                <a:latin typeface="Century Gothic" pitchFamily="34" charset="0"/>
                <a:cs typeface="Times New Roman" pitchFamily="18" charset="0"/>
              </a:rPr>
              <a:t>ACCOGLIERVI</a:t>
            </a:r>
          </a:p>
          <a:p>
            <a:pPr marL="457200" indent="-7938">
              <a:buAutoNum type="arabicPeriod"/>
            </a:pPr>
            <a:endParaRPr lang="it-IT" sz="2000" dirty="0" smtClean="0">
              <a:latin typeface="Century Gothic" pitchFamily="34" charset="0"/>
              <a:cs typeface="Times New Roman" pitchFamily="18" charset="0"/>
            </a:endParaRPr>
          </a:p>
          <a:p>
            <a:pPr marL="457200" indent="-457200">
              <a:buFont typeface="Wingdings" pitchFamily="2" charset="2"/>
              <a:buChar char="q"/>
            </a:pPr>
            <a:r>
              <a:rPr lang="it-IT" sz="2000" dirty="0" smtClean="0">
                <a:latin typeface="Century Gothic" pitchFamily="34" charset="0"/>
                <a:cs typeface="Times New Roman" pitchFamily="18" charset="0"/>
              </a:rPr>
              <a:t>Cristo, volto </a:t>
            </a:r>
            <a:r>
              <a:rPr lang="it-IT" sz="2000" dirty="0" err="1" smtClean="0">
                <a:latin typeface="Century Gothic" pitchFamily="34" charset="0"/>
                <a:cs typeface="Times New Roman" pitchFamily="18" charset="0"/>
              </a:rPr>
              <a:t>accogliente…</a:t>
            </a:r>
            <a:r>
              <a:rPr lang="it-IT" sz="2000" dirty="0" smtClean="0">
                <a:latin typeface="Century Gothic" pitchFamily="34" charset="0"/>
                <a:cs typeface="Times New Roman" pitchFamily="18" charset="0"/>
              </a:rPr>
              <a:t> </a:t>
            </a:r>
            <a:r>
              <a:rPr lang="it-IT" sz="1600" dirty="0" smtClean="0">
                <a:latin typeface="Century Gothic" pitchFamily="34" charset="0"/>
                <a:cs typeface="Times New Roman" pitchFamily="18" charset="0"/>
              </a:rPr>
              <a:t>Lo dice la sua vita, in particolare l’evento pasquale. Ne sono espressione tanti eventi della sua vita pubblica, le sue parabole, il suo modo di comportarsi con i bambini, con i peccatori e anche con gli stranieri. Accoglie i singoli (</a:t>
            </a:r>
            <a:r>
              <a:rPr lang="it-IT" sz="1600" dirty="0" err="1" smtClean="0">
                <a:latin typeface="Century Gothic" pitchFamily="34" charset="0"/>
                <a:cs typeface="Times New Roman" pitchFamily="18" charset="0"/>
              </a:rPr>
              <a:t>Zaccheo</a:t>
            </a:r>
            <a:r>
              <a:rPr lang="it-IT" sz="1600" dirty="0" smtClean="0">
                <a:latin typeface="Century Gothic" pitchFamily="34" charset="0"/>
                <a:cs typeface="Times New Roman" pitchFamily="18" charset="0"/>
              </a:rPr>
              <a:t>, la samaritana, Nicodemo), accoglie le </a:t>
            </a:r>
            <a:r>
              <a:rPr lang="it-IT" sz="1600" dirty="0" err="1" smtClean="0">
                <a:latin typeface="Century Gothic" pitchFamily="34" charset="0"/>
                <a:cs typeface="Times New Roman" pitchFamily="18" charset="0"/>
              </a:rPr>
              <a:t>folle…</a:t>
            </a:r>
            <a:endParaRPr lang="it-IT" sz="1600" dirty="0" smtClean="0">
              <a:latin typeface="Century Gothic" pitchFamily="34" charset="0"/>
              <a:cs typeface="Times New Roman" pitchFamily="18" charset="0"/>
            </a:endParaRPr>
          </a:p>
          <a:p>
            <a:pPr marL="457200" indent="-457200"/>
            <a:endParaRPr lang="it-IT" sz="2000" dirty="0" smtClean="0">
              <a:latin typeface="Century Gothic" pitchFamily="34" charset="0"/>
              <a:cs typeface="Times New Roman" pitchFamily="18" charset="0"/>
            </a:endParaRPr>
          </a:p>
          <a:p>
            <a:pPr marL="457200" indent="-457200">
              <a:buFont typeface="Wingdings" pitchFamily="2" charset="2"/>
              <a:buChar char="q"/>
            </a:pPr>
            <a:r>
              <a:rPr lang="it-IT" sz="2000" dirty="0" err="1" smtClean="0">
                <a:latin typeface="Century Gothic" pitchFamily="34" charset="0"/>
                <a:cs typeface="Times New Roman" pitchFamily="18" charset="0"/>
              </a:rPr>
              <a:t>…rivela</a:t>
            </a:r>
            <a:r>
              <a:rPr lang="it-IT" sz="2000" dirty="0" smtClean="0">
                <a:latin typeface="Century Gothic" pitchFamily="34" charset="0"/>
                <a:cs typeface="Times New Roman" pitchFamily="18" charset="0"/>
              </a:rPr>
              <a:t> il volto accogliente del Padre. Il </a:t>
            </a:r>
            <a:r>
              <a:rPr lang="it-IT" sz="1600" dirty="0" smtClean="0">
                <a:latin typeface="Century Gothic" pitchFamily="34" charset="0"/>
                <a:cs typeface="Times New Roman" pitchFamily="18" charset="0"/>
              </a:rPr>
              <a:t>Padre estende a tutti senza alcuna eccezione la sua provvidenza., come ci assicura il discorso della montagna;la parabola del Padre misericordioso  ci presenta l’abbraccio accogliente con cui il figlio è reintrodotto nella casa paterna.</a:t>
            </a:r>
          </a:p>
          <a:p>
            <a:pPr algn="r"/>
            <a:endParaRPr lang="it-IT" sz="2000" dirty="0" smtClean="0">
              <a:latin typeface="Century Gothic" pitchFamily="34" charset="0"/>
              <a:cs typeface="Times New Roman" pitchFamily="18" charset="0"/>
            </a:endParaRPr>
          </a:p>
          <a:p>
            <a:pPr algn="r"/>
            <a:r>
              <a:rPr lang="it-IT" sz="2000" dirty="0" smtClean="0">
                <a:latin typeface="Century Gothic" pitchFamily="34" charset="0"/>
                <a:cs typeface="Times New Roman" pitchFamily="18" charset="0"/>
              </a:rPr>
              <a:t>Segue</a:t>
            </a:r>
          </a:p>
        </p:txBody>
      </p:sp>
      <p:sp>
        <p:nvSpPr>
          <p:cNvPr id="7" name="Segnaposto piè di pagina 6"/>
          <p:cNvSpPr>
            <a:spLocks noGrp="1"/>
          </p:cNvSpPr>
          <p:nvPr>
            <p:ph type="ftr" sz="quarter" idx="11"/>
          </p:nvPr>
        </p:nvSpPr>
        <p:spPr>
          <a:xfrm>
            <a:off x="683568" y="6376243"/>
            <a:ext cx="6624736"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Tree>
  </p:cSld>
  <p:clrMapOvr>
    <a:masterClrMapping/>
  </p:clrMapOvr>
  <p:transition>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332656"/>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latin typeface="Century Gothic" pitchFamily="34" charset="0"/>
                <a:cs typeface="Times New Roman" pitchFamily="18" charset="0"/>
              </a:rPr>
              <a:t>La presenza degli immigrati stranieri in Diocesi negli ultimi anni</a:t>
            </a:r>
            <a:endParaRPr lang="it-IT" sz="3600" b="1" dirty="0">
              <a:latin typeface="Century Gothic" pitchFamily="34" charset="0"/>
              <a:cs typeface="Times New Roman" pitchFamily="18" charset="0"/>
            </a:endParaRPr>
          </a:p>
        </p:txBody>
      </p:sp>
      <p:graphicFrame>
        <p:nvGraphicFramePr>
          <p:cNvPr id="9" name="Segnaposto contenuto 3"/>
          <p:cNvGraphicFramePr>
            <a:graphicFrameLocks/>
          </p:cNvGraphicFramePr>
          <p:nvPr>
            <p:extLst>
              <p:ext uri="{D42A27DB-BD31-4B8C-83A1-F6EECF244321}">
                <p14:modId xmlns:p14="http://schemas.microsoft.com/office/powerpoint/2010/main" xmlns="" val="542371476"/>
              </p:ext>
            </p:extLst>
          </p:nvPr>
        </p:nvGraphicFramePr>
        <p:xfrm>
          <a:off x="467544" y="1988840"/>
          <a:ext cx="8229600" cy="3967336"/>
        </p:xfrm>
        <a:graphic>
          <a:graphicData uri="http://schemas.openxmlformats.org/drawingml/2006/table">
            <a:tbl>
              <a:tblPr firstRow="1" bandRow="1">
                <a:tableStyleId>{00A15C55-8517-42AA-B614-E9B94910E393}</a:tableStyleId>
              </a:tblPr>
              <a:tblGrid>
                <a:gridCol w="2057400"/>
                <a:gridCol w="2057400"/>
                <a:gridCol w="2057400"/>
                <a:gridCol w="2057400"/>
              </a:tblGrid>
              <a:tr h="1224136">
                <a:tc>
                  <a:txBody>
                    <a:bodyPr/>
                    <a:lstStyle/>
                    <a:p>
                      <a:pPr algn="ctr"/>
                      <a:r>
                        <a:rPr lang="it-IT" sz="2400" dirty="0" smtClean="0">
                          <a:latin typeface="Century Gothic" pitchFamily="34" charset="0"/>
                        </a:rPr>
                        <a:t>Anno</a:t>
                      </a:r>
                      <a:endParaRPr lang="it-IT" sz="2400" dirty="0">
                        <a:latin typeface="Century Gothic" pitchFamily="34" charset="0"/>
                      </a:endParaRPr>
                    </a:p>
                  </a:txBody>
                  <a:tcPr/>
                </a:tc>
                <a:tc>
                  <a:txBody>
                    <a:bodyPr/>
                    <a:lstStyle/>
                    <a:p>
                      <a:pPr algn="ctr"/>
                      <a:r>
                        <a:rPr lang="it-IT" sz="2400" dirty="0" smtClean="0">
                          <a:latin typeface="Century Gothic" pitchFamily="34" charset="0"/>
                        </a:rPr>
                        <a:t>Residenti</a:t>
                      </a:r>
                      <a:endParaRPr lang="it-IT" sz="2400" dirty="0">
                        <a:latin typeface="Century Gothic" pitchFamily="34" charset="0"/>
                      </a:endParaRPr>
                    </a:p>
                  </a:txBody>
                  <a:tcPr/>
                </a:tc>
                <a:tc>
                  <a:txBody>
                    <a:bodyPr/>
                    <a:lstStyle/>
                    <a:p>
                      <a:pPr algn="ctr"/>
                      <a:r>
                        <a:rPr lang="it-IT" sz="2400" dirty="0" smtClean="0">
                          <a:latin typeface="Century Gothic" pitchFamily="34" charset="0"/>
                        </a:rPr>
                        <a:t>di cui immigrati stranieri</a:t>
                      </a:r>
                      <a:endParaRPr lang="it-IT" sz="2400" dirty="0">
                        <a:latin typeface="Century Gothic" pitchFamily="34" charset="0"/>
                      </a:endParaRPr>
                    </a:p>
                  </a:txBody>
                  <a:tcPr/>
                </a:tc>
                <a:tc>
                  <a:txBody>
                    <a:bodyPr/>
                    <a:lstStyle/>
                    <a:p>
                      <a:pPr algn="ctr"/>
                      <a:r>
                        <a:rPr lang="it-IT" sz="2400" dirty="0" smtClean="0">
                          <a:latin typeface="Century Gothic" pitchFamily="34" charset="0"/>
                        </a:rPr>
                        <a:t>Incidenza percentuale</a:t>
                      </a:r>
                      <a:r>
                        <a:rPr lang="it-IT" sz="2400" baseline="0" dirty="0" smtClean="0">
                          <a:latin typeface="Century Gothic" pitchFamily="34" charset="0"/>
                        </a:rPr>
                        <a:t> immigrati</a:t>
                      </a:r>
                      <a:endParaRPr lang="it-IT" sz="2400" dirty="0">
                        <a:latin typeface="Century Gothic" pitchFamily="34" charset="0"/>
                      </a:endParaRPr>
                    </a:p>
                  </a:txBody>
                  <a:tcPr/>
                </a:tc>
              </a:tr>
              <a:tr h="370840">
                <a:tc>
                  <a:txBody>
                    <a:bodyPr/>
                    <a:lstStyle/>
                    <a:p>
                      <a:r>
                        <a:rPr lang="it-IT" sz="2400" dirty="0" smtClean="0">
                          <a:latin typeface="Century Gothic" pitchFamily="34" charset="0"/>
                        </a:rPr>
                        <a:t>2006</a:t>
                      </a:r>
                      <a:endParaRPr lang="it-IT" sz="2400" b="1" dirty="0">
                        <a:solidFill>
                          <a:srgbClr val="7030A0"/>
                        </a:solidFill>
                        <a:latin typeface="Century Gothic" pitchFamily="34" charset="0"/>
                      </a:endParaRPr>
                    </a:p>
                  </a:txBody>
                  <a:tcPr/>
                </a:tc>
                <a:tc>
                  <a:txBody>
                    <a:bodyPr/>
                    <a:lstStyle/>
                    <a:p>
                      <a:r>
                        <a:rPr lang="it-IT" sz="2400" dirty="0" smtClean="0">
                          <a:latin typeface="Century Gothic" pitchFamily="34" charset="0"/>
                        </a:rPr>
                        <a:t>490.588</a:t>
                      </a:r>
                      <a:endParaRPr lang="it-IT" sz="2400" b="1" dirty="0">
                        <a:solidFill>
                          <a:srgbClr val="7030A0"/>
                        </a:solidFill>
                        <a:latin typeface="Century Gothic" pitchFamily="34" charset="0"/>
                      </a:endParaRPr>
                    </a:p>
                  </a:txBody>
                  <a:tcPr/>
                </a:tc>
                <a:tc>
                  <a:txBody>
                    <a:bodyPr/>
                    <a:lstStyle/>
                    <a:p>
                      <a:r>
                        <a:rPr lang="it-IT" sz="2400" dirty="0" smtClean="0">
                          <a:latin typeface="Century Gothic" pitchFamily="34" charset="0"/>
                        </a:rPr>
                        <a:t>24.166</a:t>
                      </a:r>
                      <a:endParaRPr lang="it-IT" sz="2400" b="1" dirty="0">
                        <a:solidFill>
                          <a:srgbClr val="7030A0"/>
                        </a:solidFill>
                        <a:latin typeface="Century Gothic" pitchFamily="34" charset="0"/>
                      </a:endParaRPr>
                    </a:p>
                  </a:txBody>
                  <a:tcPr/>
                </a:tc>
                <a:tc>
                  <a:txBody>
                    <a:bodyPr/>
                    <a:lstStyle/>
                    <a:p>
                      <a:r>
                        <a:rPr lang="it-IT" sz="2400" dirty="0" smtClean="0">
                          <a:latin typeface="Century Gothic" pitchFamily="34" charset="0"/>
                        </a:rPr>
                        <a:t>4,9%</a:t>
                      </a:r>
                      <a:endParaRPr lang="it-IT" sz="2400" b="1" dirty="0">
                        <a:solidFill>
                          <a:srgbClr val="7030A0"/>
                        </a:solidFill>
                        <a:latin typeface="Century Gothic" pitchFamily="34" charset="0"/>
                      </a:endParaRPr>
                    </a:p>
                  </a:txBody>
                  <a:tcPr/>
                </a:tc>
              </a:tr>
              <a:tr h="370840">
                <a:tc>
                  <a:txBody>
                    <a:bodyPr/>
                    <a:lstStyle/>
                    <a:p>
                      <a:r>
                        <a:rPr lang="it-IT" sz="2400" dirty="0" smtClean="0">
                          <a:latin typeface="Century Gothic" pitchFamily="34" charset="0"/>
                        </a:rPr>
                        <a:t>2007</a:t>
                      </a:r>
                      <a:endParaRPr lang="it-IT" sz="2400" b="1" dirty="0">
                        <a:solidFill>
                          <a:srgbClr val="7030A0"/>
                        </a:solidFill>
                        <a:latin typeface="Century Gothic" pitchFamily="34" charset="0"/>
                      </a:endParaRPr>
                    </a:p>
                  </a:txBody>
                  <a:tcPr/>
                </a:tc>
                <a:tc>
                  <a:txBody>
                    <a:bodyPr/>
                    <a:lstStyle/>
                    <a:p>
                      <a:r>
                        <a:rPr lang="it-IT" sz="2400" dirty="0" smtClean="0">
                          <a:latin typeface="Century Gothic" pitchFamily="34" charset="0"/>
                        </a:rPr>
                        <a:t>493.797</a:t>
                      </a:r>
                      <a:endParaRPr lang="it-IT" sz="2400" b="1" dirty="0">
                        <a:solidFill>
                          <a:srgbClr val="7030A0"/>
                        </a:solidFill>
                        <a:latin typeface="Century Gothic" pitchFamily="34" charset="0"/>
                      </a:endParaRPr>
                    </a:p>
                  </a:txBody>
                  <a:tcPr/>
                </a:tc>
                <a:tc>
                  <a:txBody>
                    <a:bodyPr/>
                    <a:lstStyle/>
                    <a:p>
                      <a:r>
                        <a:rPr lang="it-IT" sz="2400" dirty="0" smtClean="0">
                          <a:latin typeface="Century Gothic" pitchFamily="34" charset="0"/>
                        </a:rPr>
                        <a:t>25.193</a:t>
                      </a:r>
                      <a:endParaRPr lang="it-IT" sz="2400" b="1" dirty="0">
                        <a:solidFill>
                          <a:srgbClr val="7030A0"/>
                        </a:solidFill>
                        <a:latin typeface="Century Gothic" pitchFamily="34" charset="0"/>
                      </a:endParaRPr>
                    </a:p>
                  </a:txBody>
                  <a:tcPr/>
                </a:tc>
                <a:tc>
                  <a:txBody>
                    <a:bodyPr/>
                    <a:lstStyle/>
                    <a:p>
                      <a:r>
                        <a:rPr lang="it-IT" sz="2400" dirty="0" smtClean="0">
                          <a:latin typeface="Century Gothic" pitchFamily="34" charset="0"/>
                        </a:rPr>
                        <a:t>5,1%</a:t>
                      </a:r>
                      <a:endParaRPr lang="it-IT" sz="2400" b="1" dirty="0">
                        <a:solidFill>
                          <a:srgbClr val="7030A0"/>
                        </a:solidFill>
                        <a:latin typeface="Century Gothic" pitchFamily="34" charset="0"/>
                      </a:endParaRPr>
                    </a:p>
                  </a:txBody>
                  <a:tcPr/>
                </a:tc>
              </a:tr>
              <a:tr h="370840">
                <a:tc>
                  <a:txBody>
                    <a:bodyPr/>
                    <a:lstStyle/>
                    <a:p>
                      <a:r>
                        <a:rPr lang="it-IT" sz="2400" dirty="0" smtClean="0">
                          <a:latin typeface="Century Gothic" pitchFamily="34" charset="0"/>
                        </a:rPr>
                        <a:t>2008</a:t>
                      </a:r>
                      <a:endParaRPr lang="it-IT" sz="2400" b="1" dirty="0">
                        <a:solidFill>
                          <a:srgbClr val="7030A0"/>
                        </a:solidFill>
                        <a:latin typeface="Century Gothic" pitchFamily="34" charset="0"/>
                      </a:endParaRPr>
                    </a:p>
                  </a:txBody>
                  <a:tcPr/>
                </a:tc>
                <a:tc>
                  <a:txBody>
                    <a:bodyPr/>
                    <a:lstStyle/>
                    <a:p>
                      <a:r>
                        <a:rPr lang="it-IT" sz="2400" dirty="0" smtClean="0">
                          <a:latin typeface="Century Gothic" pitchFamily="34" charset="0"/>
                        </a:rPr>
                        <a:t>497.575</a:t>
                      </a:r>
                      <a:endParaRPr lang="it-IT" sz="2400" b="1" dirty="0">
                        <a:solidFill>
                          <a:srgbClr val="7030A0"/>
                        </a:solidFill>
                        <a:latin typeface="Century Gothic" pitchFamily="34" charset="0"/>
                      </a:endParaRPr>
                    </a:p>
                  </a:txBody>
                  <a:tcPr/>
                </a:tc>
                <a:tc>
                  <a:txBody>
                    <a:bodyPr/>
                    <a:lstStyle/>
                    <a:p>
                      <a:r>
                        <a:rPr lang="it-IT" sz="2400" dirty="0" smtClean="0">
                          <a:latin typeface="Century Gothic" pitchFamily="34" charset="0"/>
                        </a:rPr>
                        <a:t>29.468</a:t>
                      </a:r>
                      <a:endParaRPr lang="it-IT" sz="2400" b="1" dirty="0">
                        <a:solidFill>
                          <a:srgbClr val="7030A0"/>
                        </a:solidFill>
                        <a:latin typeface="Century Gothic" pitchFamily="34" charset="0"/>
                      </a:endParaRPr>
                    </a:p>
                  </a:txBody>
                  <a:tcPr/>
                </a:tc>
                <a:tc>
                  <a:txBody>
                    <a:bodyPr/>
                    <a:lstStyle/>
                    <a:p>
                      <a:r>
                        <a:rPr lang="it-IT" sz="2400" dirty="0" smtClean="0">
                          <a:latin typeface="Century Gothic" pitchFamily="34" charset="0"/>
                        </a:rPr>
                        <a:t>5,9%</a:t>
                      </a:r>
                      <a:endParaRPr lang="it-IT" sz="2400" b="1" dirty="0">
                        <a:solidFill>
                          <a:srgbClr val="7030A0"/>
                        </a:solidFill>
                        <a:latin typeface="Century Gothic" pitchFamily="34" charset="0"/>
                      </a:endParaRPr>
                    </a:p>
                  </a:txBody>
                  <a:tcPr/>
                </a:tc>
              </a:tr>
              <a:tr h="370840">
                <a:tc>
                  <a:txBody>
                    <a:bodyPr/>
                    <a:lstStyle/>
                    <a:p>
                      <a:r>
                        <a:rPr lang="it-IT" sz="2400" dirty="0" smtClean="0">
                          <a:latin typeface="Century Gothic" pitchFamily="34" charset="0"/>
                        </a:rPr>
                        <a:t>2009</a:t>
                      </a:r>
                      <a:endParaRPr lang="it-IT" sz="2400" b="1" dirty="0">
                        <a:solidFill>
                          <a:srgbClr val="7030A0"/>
                        </a:solidFill>
                        <a:latin typeface="Century Gothic" pitchFamily="34" charset="0"/>
                      </a:endParaRPr>
                    </a:p>
                  </a:txBody>
                  <a:tcPr/>
                </a:tc>
                <a:tc>
                  <a:txBody>
                    <a:bodyPr/>
                    <a:lstStyle/>
                    <a:p>
                      <a:r>
                        <a:rPr lang="it-IT" sz="2400" dirty="0" smtClean="0">
                          <a:latin typeface="Century Gothic" pitchFamily="34" charset="0"/>
                        </a:rPr>
                        <a:t>500.764</a:t>
                      </a:r>
                      <a:endParaRPr lang="it-IT" sz="2400" b="1" dirty="0">
                        <a:solidFill>
                          <a:srgbClr val="7030A0"/>
                        </a:solidFill>
                        <a:latin typeface="Century Gothic" pitchFamily="34" charset="0"/>
                      </a:endParaRPr>
                    </a:p>
                  </a:txBody>
                  <a:tcPr/>
                </a:tc>
                <a:tc>
                  <a:txBody>
                    <a:bodyPr/>
                    <a:lstStyle/>
                    <a:p>
                      <a:r>
                        <a:rPr lang="it-IT" sz="2400" dirty="0" smtClean="0">
                          <a:latin typeface="Century Gothic" pitchFamily="34" charset="0"/>
                        </a:rPr>
                        <a:t>33.517</a:t>
                      </a:r>
                      <a:endParaRPr lang="it-IT" sz="2400" b="1" dirty="0">
                        <a:solidFill>
                          <a:srgbClr val="7030A0"/>
                        </a:solidFill>
                        <a:latin typeface="Century Gothic" pitchFamily="34" charset="0"/>
                      </a:endParaRPr>
                    </a:p>
                  </a:txBody>
                  <a:tcPr/>
                </a:tc>
                <a:tc>
                  <a:txBody>
                    <a:bodyPr/>
                    <a:lstStyle/>
                    <a:p>
                      <a:r>
                        <a:rPr lang="it-IT" sz="2400" dirty="0" smtClean="0">
                          <a:latin typeface="Century Gothic" pitchFamily="34" charset="0"/>
                        </a:rPr>
                        <a:t>6,7%</a:t>
                      </a:r>
                      <a:endParaRPr lang="it-IT" sz="2400" b="1" dirty="0">
                        <a:solidFill>
                          <a:srgbClr val="7030A0"/>
                        </a:solidFill>
                        <a:latin typeface="Century Gothic" pitchFamily="34" charset="0"/>
                      </a:endParaRPr>
                    </a:p>
                  </a:txBody>
                  <a:tcPr/>
                </a:tc>
              </a:tr>
              <a:tr h="370840">
                <a:tc>
                  <a:txBody>
                    <a:bodyPr/>
                    <a:lstStyle/>
                    <a:p>
                      <a:r>
                        <a:rPr lang="it-IT" sz="2400" dirty="0" smtClean="0">
                          <a:latin typeface="Century Gothic" pitchFamily="34" charset="0"/>
                        </a:rPr>
                        <a:t>2010</a:t>
                      </a:r>
                      <a:endParaRPr lang="it-IT" sz="2400" b="1" dirty="0">
                        <a:solidFill>
                          <a:srgbClr val="7030A0"/>
                        </a:solidFill>
                        <a:latin typeface="Century Gothic" pitchFamily="34" charset="0"/>
                      </a:endParaRPr>
                    </a:p>
                  </a:txBody>
                  <a:tcPr/>
                </a:tc>
                <a:tc>
                  <a:txBody>
                    <a:bodyPr/>
                    <a:lstStyle/>
                    <a:p>
                      <a:r>
                        <a:rPr lang="it-IT" sz="2400" dirty="0" smtClean="0">
                          <a:latin typeface="Century Gothic" pitchFamily="34" charset="0"/>
                        </a:rPr>
                        <a:t>502.008</a:t>
                      </a:r>
                      <a:endParaRPr lang="it-IT" sz="2400" b="1" dirty="0">
                        <a:solidFill>
                          <a:srgbClr val="7030A0"/>
                        </a:solidFill>
                        <a:latin typeface="Century Gothic" pitchFamily="34" charset="0"/>
                      </a:endParaRPr>
                    </a:p>
                  </a:txBody>
                  <a:tcPr/>
                </a:tc>
                <a:tc>
                  <a:txBody>
                    <a:bodyPr/>
                    <a:lstStyle/>
                    <a:p>
                      <a:r>
                        <a:rPr lang="it-IT" sz="2400" dirty="0" smtClean="0">
                          <a:latin typeface="Century Gothic" pitchFamily="34" charset="0"/>
                        </a:rPr>
                        <a:t>35.605</a:t>
                      </a:r>
                      <a:endParaRPr lang="it-IT" sz="2400" b="1" dirty="0">
                        <a:solidFill>
                          <a:srgbClr val="7030A0"/>
                        </a:solidFill>
                        <a:latin typeface="Century Gothic" pitchFamily="34" charset="0"/>
                      </a:endParaRPr>
                    </a:p>
                  </a:txBody>
                  <a:tcPr/>
                </a:tc>
                <a:tc>
                  <a:txBody>
                    <a:bodyPr/>
                    <a:lstStyle/>
                    <a:p>
                      <a:r>
                        <a:rPr lang="it-IT" sz="2400" dirty="0" smtClean="0">
                          <a:latin typeface="Century Gothic" pitchFamily="34" charset="0"/>
                        </a:rPr>
                        <a:t>7,1%</a:t>
                      </a:r>
                      <a:endParaRPr lang="it-IT" sz="2400" b="1" dirty="0">
                        <a:solidFill>
                          <a:srgbClr val="7030A0"/>
                        </a:solidFill>
                        <a:latin typeface="Century Gothic" pitchFamily="34" charset="0"/>
                      </a:endParaRPr>
                    </a:p>
                  </a:txBody>
                  <a:tcPr/>
                </a:tc>
              </a:tr>
              <a:tr h="370840">
                <a:tc>
                  <a:txBody>
                    <a:bodyPr/>
                    <a:lstStyle/>
                    <a:p>
                      <a:r>
                        <a:rPr lang="it-IT" sz="2400" dirty="0" smtClean="0">
                          <a:latin typeface="Century Gothic" pitchFamily="34" charset="0"/>
                        </a:rPr>
                        <a:t>2011</a:t>
                      </a:r>
                      <a:endParaRPr lang="it-IT" sz="2400" b="1" dirty="0">
                        <a:solidFill>
                          <a:srgbClr val="7030A0"/>
                        </a:solidFill>
                        <a:latin typeface="Century Gothic" pitchFamily="34" charset="0"/>
                      </a:endParaRPr>
                    </a:p>
                  </a:txBody>
                  <a:tcPr/>
                </a:tc>
                <a:tc>
                  <a:txBody>
                    <a:bodyPr/>
                    <a:lstStyle/>
                    <a:p>
                      <a:r>
                        <a:rPr lang="it-IT" sz="2400" dirty="0" smtClean="0">
                          <a:latin typeface="Century Gothic" pitchFamily="34" charset="0"/>
                        </a:rPr>
                        <a:t>499.852</a:t>
                      </a:r>
                      <a:endParaRPr lang="it-IT" sz="2400" b="1" dirty="0">
                        <a:solidFill>
                          <a:srgbClr val="7030A0"/>
                        </a:solidFill>
                        <a:latin typeface="Century Gothic" pitchFamily="34" charset="0"/>
                      </a:endParaRPr>
                    </a:p>
                  </a:txBody>
                  <a:tcPr/>
                </a:tc>
                <a:tc>
                  <a:txBody>
                    <a:bodyPr/>
                    <a:lstStyle/>
                    <a:p>
                      <a:r>
                        <a:rPr lang="it-IT" sz="2400" dirty="0" smtClean="0">
                          <a:latin typeface="Century Gothic" pitchFamily="34" charset="0"/>
                        </a:rPr>
                        <a:t>36.821</a:t>
                      </a:r>
                      <a:endParaRPr lang="it-IT" sz="2400" b="1" dirty="0">
                        <a:solidFill>
                          <a:srgbClr val="7030A0"/>
                        </a:solidFill>
                        <a:latin typeface="Century Gothic" pitchFamily="34" charset="0"/>
                      </a:endParaRPr>
                    </a:p>
                  </a:txBody>
                  <a:tcPr/>
                </a:tc>
                <a:tc>
                  <a:txBody>
                    <a:bodyPr/>
                    <a:lstStyle/>
                    <a:p>
                      <a:r>
                        <a:rPr lang="it-IT" sz="2400" dirty="0" smtClean="0">
                          <a:latin typeface="Century Gothic" pitchFamily="34" charset="0"/>
                        </a:rPr>
                        <a:t>7,4%</a:t>
                      </a:r>
                      <a:endParaRPr lang="it-IT" sz="2400" b="1" dirty="0">
                        <a:solidFill>
                          <a:srgbClr val="7030A0"/>
                        </a:solidFill>
                        <a:latin typeface="Century Gothic" pitchFamily="34" charset="0"/>
                      </a:endParaRPr>
                    </a:p>
                  </a:txBody>
                  <a:tcPr/>
                </a:tc>
              </a:tr>
            </a:tbl>
          </a:graphicData>
        </a:graphic>
      </p:graphicFrame>
      <p:sp>
        <p:nvSpPr>
          <p:cNvPr id="8"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Tree>
  </p:cSld>
  <p:clrMapOvr>
    <a:masterClrMapping/>
  </p:clrMapOvr>
  <p:transition>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332656"/>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latin typeface="Century Gothic" pitchFamily="34" charset="0"/>
                <a:cs typeface="Times New Roman" pitchFamily="18" charset="0"/>
              </a:rPr>
              <a:t>Un’immigrazione che si consolida</a:t>
            </a:r>
            <a:endParaRPr lang="it-IT" sz="3600" b="1" dirty="0">
              <a:latin typeface="Century Gothic" pitchFamily="34" charset="0"/>
              <a:cs typeface="Times New Roman" pitchFamily="18" charset="0"/>
            </a:endParaRPr>
          </a:p>
        </p:txBody>
      </p:sp>
      <p:sp>
        <p:nvSpPr>
          <p:cNvPr id="6" name="CasellaDiTesto 5"/>
          <p:cNvSpPr txBox="1"/>
          <p:nvPr/>
        </p:nvSpPr>
        <p:spPr>
          <a:xfrm>
            <a:off x="557808" y="1916832"/>
            <a:ext cx="8028384" cy="4401205"/>
          </a:xfrm>
          <a:prstGeom prst="rect">
            <a:avLst/>
          </a:prstGeom>
          <a:noFill/>
        </p:spPr>
        <p:txBody>
          <a:bodyPr wrap="square" rtlCol="0">
            <a:spAutoFit/>
          </a:bodyPr>
          <a:lstStyle/>
          <a:p>
            <a:pPr marL="342900" indent="-342900">
              <a:buFont typeface="Wingdings" panose="05000000000000000000" pitchFamily="2" charset="2"/>
              <a:buChar char="§"/>
            </a:pPr>
            <a:r>
              <a:rPr lang="it-IT" sz="2000" dirty="0" smtClean="0">
                <a:latin typeface="Century Gothic" pitchFamily="34" charset="0"/>
                <a:cs typeface="Times New Roman" pitchFamily="18" charset="0"/>
              </a:rPr>
              <a:t>Fino a una decina di anni fa la presenza di immigrati in diocesi era dimezzata rispetto ai valori di oggi. Questo fatto indica come l’immigrazione straniera stia seguendo negli ultimi anni una forte accelerazione che solo dal 2011ha subito una leggera frenata, peraltro compensata dai ricongiungimenti familiari e dalle nuove nascite.</a:t>
            </a:r>
          </a:p>
          <a:p>
            <a:pPr marL="342900" indent="-342900"/>
            <a:endParaRPr lang="it-IT" sz="2000" dirty="0" smtClean="0">
              <a:latin typeface="Century Gothic" pitchFamily="34" charset="0"/>
              <a:cs typeface="Times New Roman" pitchFamily="18" charset="0"/>
            </a:endParaRPr>
          </a:p>
          <a:p>
            <a:pPr marL="342900" indent="-342900">
              <a:buFont typeface="Wingdings" panose="05000000000000000000" pitchFamily="2" charset="2"/>
              <a:buChar char="§"/>
            </a:pPr>
            <a:r>
              <a:rPr lang="it-IT" sz="2000" dirty="0" smtClean="0">
                <a:latin typeface="Century Gothic" pitchFamily="34" charset="0"/>
                <a:cs typeface="Times New Roman" pitchFamily="18" charset="0"/>
              </a:rPr>
              <a:t>Oggi il volto dell’immigrazione si caratterizza come presenza di famiglie molto più che di singoli. </a:t>
            </a:r>
          </a:p>
          <a:p>
            <a:pPr marL="342900" indent="-342900"/>
            <a:endParaRPr lang="it-IT" sz="2000" dirty="0" smtClean="0">
              <a:latin typeface="Century Gothic" pitchFamily="34" charset="0"/>
              <a:cs typeface="Times New Roman" pitchFamily="18" charset="0"/>
            </a:endParaRPr>
          </a:p>
          <a:p>
            <a:pPr marL="342900" indent="-342900">
              <a:buFont typeface="Wingdings" panose="05000000000000000000" pitchFamily="2" charset="2"/>
              <a:buChar char="§"/>
            </a:pPr>
            <a:r>
              <a:rPr lang="it-IT" sz="2000" dirty="0" smtClean="0">
                <a:latin typeface="Century Gothic" pitchFamily="34" charset="0"/>
                <a:cs typeface="Times New Roman" pitchFamily="18" charset="0"/>
              </a:rPr>
              <a:t>L’immigrazione in Italia e nel Friuli è un </a:t>
            </a:r>
            <a:r>
              <a:rPr lang="it-IT" sz="2000" b="1" dirty="0" smtClean="0">
                <a:latin typeface="Century Gothic" pitchFamily="34" charset="0"/>
                <a:cs typeface="Times New Roman" pitchFamily="18" charset="0"/>
              </a:rPr>
              <a:t>dato strutturale </a:t>
            </a:r>
            <a:r>
              <a:rPr lang="it-IT" sz="2000" dirty="0" smtClean="0">
                <a:latin typeface="Century Gothic" pitchFamily="34" charset="0"/>
                <a:cs typeface="Times New Roman" pitchFamily="18" charset="0"/>
              </a:rPr>
              <a:t>che, pur risentendo nelle sue dinamiche della crisi economica, </a:t>
            </a:r>
            <a:r>
              <a:rPr lang="it-IT" sz="2000" b="1" dirty="0" smtClean="0">
                <a:latin typeface="Century Gothic" pitchFamily="34" charset="0"/>
                <a:cs typeface="Times New Roman" pitchFamily="18" charset="0"/>
              </a:rPr>
              <a:t>si</a:t>
            </a:r>
            <a:r>
              <a:rPr lang="it-IT" sz="2000" dirty="0" smtClean="0">
                <a:latin typeface="Century Gothic" pitchFamily="34" charset="0"/>
                <a:cs typeface="Times New Roman" pitchFamily="18" charset="0"/>
              </a:rPr>
              <a:t> </a:t>
            </a:r>
            <a:r>
              <a:rPr lang="it-IT" sz="2000" b="1" dirty="0" smtClean="0">
                <a:latin typeface="Century Gothic" pitchFamily="34" charset="0"/>
                <a:cs typeface="Times New Roman" pitchFamily="18" charset="0"/>
              </a:rPr>
              <a:t>consolida </a:t>
            </a:r>
            <a:r>
              <a:rPr lang="it-IT" sz="2000" dirty="0" smtClean="0">
                <a:latin typeface="Century Gothic" pitchFamily="34" charset="0"/>
                <a:cs typeface="Times New Roman" pitchFamily="18" charset="0"/>
              </a:rPr>
              <a:t>e necessita di una conoscenza adeguata per impostare un’azione pastorale per e con i migranti.</a:t>
            </a:r>
          </a:p>
        </p:txBody>
      </p:sp>
      <p:sp>
        <p:nvSpPr>
          <p:cNvPr id="12"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Tree>
    <p:extLst>
      <p:ext uri="{BB962C8B-B14F-4D97-AF65-F5344CB8AC3E}">
        <p14:creationId xmlns:p14="http://schemas.microsoft.com/office/powerpoint/2010/main" xmlns="" val="1965436793"/>
      </p:ext>
    </p:extLst>
  </p:cSld>
  <p:clrMapOvr>
    <a:masterClrMapping/>
  </p:clrMapOvr>
  <p:transition>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graphicFrame>
        <p:nvGraphicFramePr>
          <p:cNvPr id="10" name="Segnaposto contenuto 3"/>
          <p:cNvGraphicFramePr>
            <a:graphicFrameLocks/>
          </p:cNvGraphicFramePr>
          <p:nvPr>
            <p:extLst>
              <p:ext uri="{D42A27DB-BD31-4B8C-83A1-F6EECF244321}">
                <p14:modId xmlns:p14="http://schemas.microsoft.com/office/powerpoint/2010/main" xmlns="" val="2948216341"/>
              </p:ext>
            </p:extLst>
          </p:nvPr>
        </p:nvGraphicFramePr>
        <p:xfrm>
          <a:off x="179512" y="1628800"/>
          <a:ext cx="8712968" cy="3851056"/>
        </p:xfrm>
        <a:graphic>
          <a:graphicData uri="http://schemas.openxmlformats.org/drawingml/2006/table">
            <a:tbl>
              <a:tblPr firstRow="1" bandRow="1">
                <a:tableStyleId>{00A15C55-8517-42AA-B614-E9B94910E393}</a:tableStyleId>
              </a:tblPr>
              <a:tblGrid>
                <a:gridCol w="1371600"/>
                <a:gridCol w="125307"/>
                <a:gridCol w="1267544"/>
                <a:gridCol w="1371600"/>
                <a:gridCol w="1371600"/>
                <a:gridCol w="1371600"/>
                <a:gridCol w="249541"/>
                <a:gridCol w="1584176"/>
              </a:tblGrid>
              <a:tr h="1224136">
                <a:tc gridSpan="2">
                  <a:txBody>
                    <a:bodyPr/>
                    <a:lstStyle/>
                    <a:p>
                      <a:r>
                        <a:rPr lang="it-IT" sz="1800" dirty="0" smtClean="0">
                          <a:latin typeface="Century Gothic" pitchFamily="34" charset="0"/>
                        </a:rPr>
                        <a:t>Forania</a:t>
                      </a:r>
                      <a:endParaRPr lang="it-IT" sz="1800" dirty="0">
                        <a:latin typeface="Century Gothic" pitchFamily="34" charset="0"/>
                      </a:endParaRPr>
                    </a:p>
                  </a:txBody>
                  <a:tcPr/>
                </a:tc>
                <a:tc hMerge="1">
                  <a:txBody>
                    <a:bodyPr/>
                    <a:lstStyle/>
                    <a:p>
                      <a:endParaRPr lang="it-IT" dirty="0"/>
                    </a:p>
                  </a:txBody>
                  <a:tcPr/>
                </a:tc>
                <a:tc>
                  <a:txBody>
                    <a:bodyPr/>
                    <a:lstStyle/>
                    <a:p>
                      <a:r>
                        <a:rPr lang="it-IT" sz="1800" dirty="0" smtClean="0">
                          <a:latin typeface="Century Gothic" pitchFamily="34" charset="0"/>
                        </a:rPr>
                        <a:t>Residenti</a:t>
                      </a:r>
                      <a:endParaRPr lang="it-IT" sz="1800" dirty="0">
                        <a:latin typeface="Century Gothic" pitchFamily="34" charset="0"/>
                      </a:endParaRPr>
                    </a:p>
                  </a:txBody>
                  <a:tcPr/>
                </a:tc>
                <a:tc>
                  <a:txBody>
                    <a:bodyPr/>
                    <a:lstStyle/>
                    <a:p>
                      <a:r>
                        <a:rPr lang="it-IT" sz="1800" dirty="0" smtClean="0">
                          <a:latin typeface="Century Gothic" pitchFamily="34" charset="0"/>
                        </a:rPr>
                        <a:t>di cui residenti stranieri</a:t>
                      </a:r>
                      <a:endParaRPr lang="it-IT" sz="1800" dirty="0">
                        <a:latin typeface="Century Gothic" pitchFamily="34" charset="0"/>
                      </a:endParaRPr>
                    </a:p>
                  </a:txBody>
                  <a:tcPr/>
                </a:tc>
                <a:tc>
                  <a:txBody>
                    <a:bodyPr/>
                    <a:lstStyle/>
                    <a:p>
                      <a:r>
                        <a:rPr lang="it-IT" sz="1800" dirty="0" smtClean="0">
                          <a:latin typeface="Century Gothic" pitchFamily="34" charset="0"/>
                        </a:rPr>
                        <a:t>di cui minorenni stranieri</a:t>
                      </a:r>
                      <a:endParaRPr lang="it-IT" sz="1800" dirty="0">
                        <a:latin typeface="Century Gothic" pitchFamily="34" charset="0"/>
                      </a:endParaRPr>
                    </a:p>
                  </a:txBody>
                  <a:tcPr/>
                </a:tc>
                <a:tc gridSpan="2">
                  <a:txBody>
                    <a:bodyPr/>
                    <a:lstStyle/>
                    <a:p>
                      <a:r>
                        <a:rPr lang="it-IT" sz="1800" dirty="0" smtClean="0">
                          <a:latin typeface="Century Gothic" pitchFamily="34" charset="0"/>
                        </a:rPr>
                        <a:t>Incidenza percentuale stranieri</a:t>
                      </a:r>
                      <a:endParaRPr lang="it-IT" sz="1800" dirty="0">
                        <a:latin typeface="Century Gothic" pitchFamily="34" charset="0"/>
                      </a:endParaRPr>
                    </a:p>
                  </a:txBody>
                  <a:tcPr/>
                </a:tc>
                <a:tc hMerge="1">
                  <a:txBody>
                    <a:bodyPr/>
                    <a:lstStyle/>
                    <a:p>
                      <a:endParaRPr lang="it-IT" dirty="0"/>
                    </a:p>
                  </a:txBody>
                  <a:tcPr/>
                </a:tc>
                <a:tc>
                  <a:txBody>
                    <a:bodyPr/>
                    <a:lstStyle/>
                    <a:p>
                      <a:r>
                        <a:rPr lang="it-IT" sz="1800" dirty="0" smtClean="0">
                          <a:latin typeface="Century Gothic" pitchFamily="34" charset="0"/>
                        </a:rPr>
                        <a:t>Incidenza percentuale minorenni stranieri</a:t>
                      </a:r>
                      <a:endParaRPr lang="it-IT" sz="1800" dirty="0">
                        <a:latin typeface="Century Gothic" pitchFamily="34" charset="0"/>
                      </a:endParaRPr>
                    </a:p>
                  </a:txBody>
                  <a:tcPr/>
                </a:tc>
              </a:tr>
              <a:tr h="457200">
                <a:tc gridSpan="8">
                  <a:txBody>
                    <a:bodyPr/>
                    <a:lstStyle/>
                    <a:p>
                      <a:pPr algn="ctr"/>
                      <a:r>
                        <a:rPr lang="it-IT" sz="2800" b="1" kern="1200" dirty="0" smtClean="0">
                          <a:solidFill>
                            <a:srgbClr val="7030A0"/>
                          </a:solidFill>
                          <a:latin typeface="Century Gothic" pitchFamily="34" charset="0"/>
                          <a:ea typeface="+mn-ea"/>
                          <a:cs typeface="+mn-cs"/>
                        </a:rPr>
                        <a:t>Nell’alta classifica : le prime tre </a:t>
                      </a:r>
                      <a:r>
                        <a:rPr lang="it-IT" sz="2800" b="1" kern="1200" dirty="0" err="1" smtClean="0">
                          <a:solidFill>
                            <a:srgbClr val="7030A0"/>
                          </a:solidFill>
                          <a:latin typeface="Century Gothic" pitchFamily="34" charset="0"/>
                          <a:ea typeface="+mn-ea"/>
                          <a:cs typeface="+mn-cs"/>
                        </a:rPr>
                        <a:t>foranie</a:t>
                      </a:r>
                      <a:endParaRPr lang="it-IT" sz="2800" b="1" kern="1200" dirty="0">
                        <a:solidFill>
                          <a:srgbClr val="7030A0"/>
                        </a:solidFill>
                        <a:latin typeface="Century Gothic" pitchFamily="34" charset="0"/>
                        <a:ea typeface="+mn-ea"/>
                        <a:cs typeface="+mn-cs"/>
                      </a:endParaRPr>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dirty="0"/>
                    </a:p>
                  </a:txBody>
                  <a:tcPr/>
                </a:tc>
                <a:tc hMerge="1">
                  <a:txBody>
                    <a:bodyPr/>
                    <a:lstStyle/>
                    <a:p>
                      <a:endParaRPr lang="it-IT"/>
                    </a:p>
                  </a:txBody>
                  <a:tcPr/>
                </a:tc>
              </a:tr>
              <a:tr h="622920">
                <a:tc>
                  <a:txBody>
                    <a:bodyPr/>
                    <a:lstStyle/>
                    <a:p>
                      <a:r>
                        <a:rPr lang="it-IT" sz="1800" b="1" dirty="0" smtClean="0">
                          <a:latin typeface="Century Gothic" pitchFamily="34" charset="0"/>
                        </a:rPr>
                        <a:t>1. Forania di Udine</a:t>
                      </a:r>
                      <a:endParaRPr lang="it-IT" sz="1800" b="1" dirty="0">
                        <a:solidFill>
                          <a:srgbClr val="002060"/>
                        </a:solidFill>
                        <a:latin typeface="Century Gothic" pitchFamily="34" charset="0"/>
                      </a:endParaRPr>
                    </a:p>
                  </a:txBody>
                  <a:tcPr/>
                </a:tc>
                <a:tc gridSpan="2">
                  <a:txBody>
                    <a:bodyPr/>
                    <a:lstStyle/>
                    <a:p>
                      <a:r>
                        <a:rPr lang="it-IT" sz="1800" dirty="0" smtClean="0">
                          <a:latin typeface="Century Gothic" pitchFamily="34" charset="0"/>
                        </a:rPr>
                        <a:t>99.627</a:t>
                      </a:r>
                      <a:endParaRPr lang="it-IT" sz="1800" b="1" dirty="0">
                        <a:solidFill>
                          <a:srgbClr val="002060"/>
                        </a:solidFill>
                        <a:latin typeface="Century Gothic" pitchFamily="34" charset="0"/>
                      </a:endParaRPr>
                    </a:p>
                  </a:txBody>
                  <a:tcPr/>
                </a:tc>
                <a:tc hMerge="1">
                  <a:txBody>
                    <a:bodyPr/>
                    <a:lstStyle/>
                    <a:p>
                      <a:endParaRPr lang="it-IT"/>
                    </a:p>
                  </a:txBody>
                  <a:tcPr/>
                </a:tc>
                <a:tc>
                  <a:txBody>
                    <a:bodyPr/>
                    <a:lstStyle/>
                    <a:p>
                      <a:r>
                        <a:rPr lang="it-IT" sz="1800" dirty="0" smtClean="0">
                          <a:latin typeface="Century Gothic" pitchFamily="34" charset="0"/>
                        </a:rPr>
                        <a:t>13.488</a:t>
                      </a:r>
                      <a:endParaRPr lang="it-IT" sz="1800" b="1" dirty="0">
                        <a:solidFill>
                          <a:srgbClr val="002060"/>
                        </a:solidFill>
                        <a:latin typeface="Century Gothic" pitchFamily="34" charset="0"/>
                      </a:endParaRPr>
                    </a:p>
                  </a:txBody>
                  <a:tcPr/>
                </a:tc>
                <a:tc>
                  <a:txBody>
                    <a:bodyPr/>
                    <a:lstStyle/>
                    <a:p>
                      <a:r>
                        <a:rPr lang="it-IT" sz="1800" dirty="0" smtClean="0">
                          <a:latin typeface="Century Gothic" pitchFamily="34" charset="0"/>
                        </a:rPr>
                        <a:t>2940</a:t>
                      </a:r>
                      <a:endParaRPr lang="it-IT" sz="1800" b="1" dirty="0">
                        <a:solidFill>
                          <a:srgbClr val="002060"/>
                        </a:solidFill>
                        <a:latin typeface="Century Gothic" pitchFamily="34" charset="0"/>
                      </a:endParaRPr>
                    </a:p>
                  </a:txBody>
                  <a:tcPr/>
                </a:tc>
                <a:tc>
                  <a:txBody>
                    <a:bodyPr/>
                    <a:lstStyle/>
                    <a:p>
                      <a:r>
                        <a:rPr lang="it-IT" sz="2400" b="1" dirty="0" smtClean="0">
                          <a:solidFill>
                            <a:srgbClr val="7030A0"/>
                          </a:solidFill>
                          <a:latin typeface="Century Gothic" pitchFamily="34" charset="0"/>
                        </a:rPr>
                        <a:t>13,5%</a:t>
                      </a:r>
                      <a:endParaRPr lang="it-IT" sz="2400" b="1" dirty="0">
                        <a:solidFill>
                          <a:srgbClr val="7030A0"/>
                        </a:solidFill>
                        <a:latin typeface="Century Gothic" pitchFamily="34" charset="0"/>
                      </a:endParaRPr>
                    </a:p>
                  </a:txBody>
                  <a:tcPr/>
                </a:tc>
                <a:tc gridSpan="2">
                  <a:txBody>
                    <a:bodyPr/>
                    <a:lstStyle/>
                    <a:p>
                      <a:r>
                        <a:rPr lang="it-IT" sz="1800" dirty="0" smtClean="0">
                          <a:latin typeface="Century Gothic" pitchFamily="34" charset="0"/>
                        </a:rPr>
                        <a:t>21%</a:t>
                      </a:r>
                      <a:endParaRPr lang="it-IT" sz="1800" b="1" dirty="0">
                        <a:solidFill>
                          <a:srgbClr val="002060"/>
                        </a:solidFill>
                        <a:latin typeface="Century Gothic" pitchFamily="34" charset="0"/>
                      </a:endParaRPr>
                    </a:p>
                  </a:txBody>
                  <a:tcPr/>
                </a:tc>
                <a:tc hMerge="1">
                  <a:txBody>
                    <a:bodyPr/>
                    <a:lstStyle/>
                    <a:p>
                      <a:endParaRPr lang="it-IT"/>
                    </a:p>
                  </a:txBody>
                  <a:tcPr/>
                </a:tc>
              </a:tr>
              <a:tr h="716632">
                <a:tc>
                  <a:txBody>
                    <a:bodyPr/>
                    <a:lstStyle/>
                    <a:p>
                      <a:r>
                        <a:rPr lang="it-IT" sz="1800" b="1" dirty="0" smtClean="0">
                          <a:latin typeface="Century Gothic" pitchFamily="34" charset="0"/>
                        </a:rPr>
                        <a:t>2. Forania </a:t>
                      </a:r>
                      <a:r>
                        <a:rPr lang="it-IT" sz="1800" b="1" dirty="0" err="1" smtClean="0">
                          <a:latin typeface="Century Gothic" pitchFamily="34" charset="0"/>
                        </a:rPr>
                        <a:t>Latisana</a:t>
                      </a:r>
                      <a:endParaRPr lang="it-IT" sz="1800" b="1" dirty="0">
                        <a:solidFill>
                          <a:srgbClr val="002060"/>
                        </a:solidFill>
                        <a:latin typeface="Century Gothic" pitchFamily="34" charset="0"/>
                      </a:endParaRPr>
                    </a:p>
                  </a:txBody>
                  <a:tcPr/>
                </a:tc>
                <a:tc gridSpan="2">
                  <a:txBody>
                    <a:bodyPr/>
                    <a:lstStyle/>
                    <a:p>
                      <a:r>
                        <a:rPr lang="it-IT" sz="1800" dirty="0" smtClean="0">
                          <a:latin typeface="Century Gothic" pitchFamily="34" charset="0"/>
                        </a:rPr>
                        <a:t>30.056</a:t>
                      </a:r>
                      <a:endParaRPr lang="it-IT" sz="1800" b="1" dirty="0">
                        <a:solidFill>
                          <a:srgbClr val="002060"/>
                        </a:solidFill>
                        <a:latin typeface="Century Gothic" pitchFamily="34" charset="0"/>
                      </a:endParaRPr>
                    </a:p>
                  </a:txBody>
                  <a:tcPr/>
                </a:tc>
                <a:tc hMerge="1">
                  <a:txBody>
                    <a:bodyPr/>
                    <a:lstStyle/>
                    <a:p>
                      <a:endParaRPr lang="it-IT"/>
                    </a:p>
                  </a:txBody>
                  <a:tcPr/>
                </a:tc>
                <a:tc>
                  <a:txBody>
                    <a:bodyPr/>
                    <a:lstStyle/>
                    <a:p>
                      <a:r>
                        <a:rPr lang="it-IT" sz="1800" dirty="0" smtClean="0">
                          <a:latin typeface="Century Gothic" pitchFamily="34" charset="0"/>
                        </a:rPr>
                        <a:t>3.054</a:t>
                      </a:r>
                      <a:endParaRPr lang="it-IT" sz="1800" b="1" dirty="0">
                        <a:solidFill>
                          <a:srgbClr val="002060"/>
                        </a:solidFill>
                        <a:latin typeface="Century Gothic" pitchFamily="34" charset="0"/>
                      </a:endParaRPr>
                    </a:p>
                  </a:txBody>
                  <a:tcPr/>
                </a:tc>
                <a:tc>
                  <a:txBody>
                    <a:bodyPr/>
                    <a:lstStyle/>
                    <a:p>
                      <a:r>
                        <a:rPr lang="it-IT" sz="1800" dirty="0" smtClean="0">
                          <a:latin typeface="Century Gothic" pitchFamily="34" charset="0"/>
                        </a:rPr>
                        <a:t>613</a:t>
                      </a:r>
                      <a:endParaRPr lang="it-IT" sz="1800" b="1" dirty="0">
                        <a:solidFill>
                          <a:srgbClr val="002060"/>
                        </a:solidFill>
                        <a:latin typeface="Century Gothic" pitchFamily="34" charset="0"/>
                      </a:endParaRPr>
                    </a:p>
                  </a:txBody>
                  <a:tcPr/>
                </a:tc>
                <a:tc>
                  <a:txBody>
                    <a:bodyPr/>
                    <a:lstStyle/>
                    <a:p>
                      <a:r>
                        <a:rPr lang="it-IT" sz="2400" b="1" dirty="0" smtClean="0">
                          <a:solidFill>
                            <a:srgbClr val="7030A0"/>
                          </a:solidFill>
                          <a:latin typeface="Century Gothic" pitchFamily="34" charset="0"/>
                        </a:rPr>
                        <a:t>10,2%</a:t>
                      </a:r>
                      <a:endParaRPr lang="it-IT" sz="2400" b="1" dirty="0">
                        <a:solidFill>
                          <a:srgbClr val="7030A0"/>
                        </a:solidFill>
                        <a:latin typeface="Century Gothic" pitchFamily="34" charset="0"/>
                      </a:endParaRPr>
                    </a:p>
                  </a:txBody>
                  <a:tcPr/>
                </a:tc>
                <a:tc gridSpan="2">
                  <a:txBody>
                    <a:bodyPr/>
                    <a:lstStyle/>
                    <a:p>
                      <a:r>
                        <a:rPr lang="it-IT" sz="1800" dirty="0" smtClean="0">
                          <a:latin typeface="Century Gothic" pitchFamily="34" charset="0"/>
                        </a:rPr>
                        <a:t>13,6%</a:t>
                      </a:r>
                      <a:endParaRPr lang="it-IT" sz="1800" b="1" dirty="0">
                        <a:solidFill>
                          <a:srgbClr val="002060"/>
                        </a:solidFill>
                        <a:latin typeface="Century Gothic" pitchFamily="34" charset="0"/>
                      </a:endParaRPr>
                    </a:p>
                  </a:txBody>
                  <a:tcPr/>
                </a:tc>
                <a:tc hMerge="1">
                  <a:txBody>
                    <a:bodyPr/>
                    <a:lstStyle/>
                    <a:p>
                      <a:endParaRPr lang="it-IT"/>
                    </a:p>
                  </a:txBody>
                  <a:tcPr/>
                </a:tc>
              </a:tr>
              <a:tr h="752048">
                <a:tc>
                  <a:txBody>
                    <a:bodyPr/>
                    <a:lstStyle/>
                    <a:p>
                      <a:r>
                        <a:rPr lang="it-IT" sz="1800" b="1" dirty="0" smtClean="0">
                          <a:latin typeface="Century Gothic" pitchFamily="34" charset="0"/>
                        </a:rPr>
                        <a:t>3. Forania di </a:t>
                      </a:r>
                      <a:r>
                        <a:rPr lang="it-IT" sz="1800" b="1" dirty="0" err="1" smtClean="0">
                          <a:latin typeface="Century Gothic" pitchFamily="34" charset="0"/>
                        </a:rPr>
                        <a:t>Rosazzo</a:t>
                      </a:r>
                      <a:endParaRPr lang="it-IT" sz="1800" b="1" dirty="0">
                        <a:solidFill>
                          <a:srgbClr val="002060"/>
                        </a:solidFill>
                        <a:latin typeface="Century Gothic" pitchFamily="34" charset="0"/>
                      </a:endParaRPr>
                    </a:p>
                  </a:txBody>
                  <a:tcPr/>
                </a:tc>
                <a:tc gridSpan="2">
                  <a:txBody>
                    <a:bodyPr/>
                    <a:lstStyle/>
                    <a:p>
                      <a:r>
                        <a:rPr lang="it-IT" sz="1800" dirty="0" smtClean="0">
                          <a:latin typeface="Century Gothic" pitchFamily="34" charset="0"/>
                        </a:rPr>
                        <a:t>23.912</a:t>
                      </a:r>
                      <a:endParaRPr lang="it-IT" sz="1800" b="1" dirty="0">
                        <a:solidFill>
                          <a:srgbClr val="002060"/>
                        </a:solidFill>
                        <a:latin typeface="Century Gothic" pitchFamily="34" charset="0"/>
                      </a:endParaRPr>
                    </a:p>
                  </a:txBody>
                  <a:tcPr/>
                </a:tc>
                <a:tc hMerge="1">
                  <a:txBody>
                    <a:bodyPr/>
                    <a:lstStyle/>
                    <a:p>
                      <a:endParaRPr lang="it-IT"/>
                    </a:p>
                  </a:txBody>
                  <a:tcPr/>
                </a:tc>
                <a:tc>
                  <a:txBody>
                    <a:bodyPr/>
                    <a:lstStyle/>
                    <a:p>
                      <a:r>
                        <a:rPr lang="it-IT" sz="1800" dirty="0" smtClean="0">
                          <a:latin typeface="Century Gothic" pitchFamily="34" charset="0"/>
                        </a:rPr>
                        <a:t>2.152</a:t>
                      </a:r>
                      <a:endParaRPr lang="it-IT" sz="1800" b="1" dirty="0">
                        <a:solidFill>
                          <a:srgbClr val="002060"/>
                        </a:solidFill>
                        <a:latin typeface="Century Gothic" pitchFamily="34" charset="0"/>
                      </a:endParaRPr>
                    </a:p>
                  </a:txBody>
                  <a:tcPr/>
                </a:tc>
                <a:tc>
                  <a:txBody>
                    <a:bodyPr/>
                    <a:lstStyle/>
                    <a:p>
                      <a:r>
                        <a:rPr lang="it-IT" sz="1800" dirty="0" smtClean="0">
                          <a:latin typeface="Century Gothic" pitchFamily="34" charset="0"/>
                        </a:rPr>
                        <a:t>564</a:t>
                      </a:r>
                      <a:endParaRPr lang="it-IT" sz="1800" b="1" dirty="0">
                        <a:solidFill>
                          <a:srgbClr val="002060"/>
                        </a:solidFill>
                        <a:latin typeface="Century Gothic" pitchFamily="34" charset="0"/>
                      </a:endParaRPr>
                    </a:p>
                  </a:txBody>
                  <a:tcPr/>
                </a:tc>
                <a:tc>
                  <a:txBody>
                    <a:bodyPr/>
                    <a:lstStyle/>
                    <a:p>
                      <a:r>
                        <a:rPr lang="it-IT" sz="2400" b="1" dirty="0" smtClean="0">
                          <a:solidFill>
                            <a:srgbClr val="7030A0"/>
                          </a:solidFill>
                          <a:latin typeface="Century Gothic" pitchFamily="34" charset="0"/>
                        </a:rPr>
                        <a:t>9%</a:t>
                      </a:r>
                      <a:endParaRPr lang="it-IT" sz="2400" b="1" dirty="0">
                        <a:solidFill>
                          <a:srgbClr val="7030A0"/>
                        </a:solidFill>
                        <a:latin typeface="Century Gothic" pitchFamily="34" charset="0"/>
                      </a:endParaRPr>
                    </a:p>
                  </a:txBody>
                  <a:tcPr/>
                </a:tc>
                <a:tc gridSpan="2">
                  <a:txBody>
                    <a:bodyPr/>
                    <a:lstStyle/>
                    <a:p>
                      <a:r>
                        <a:rPr lang="it-IT" sz="1800" dirty="0" smtClean="0">
                          <a:latin typeface="Century Gothic" pitchFamily="34" charset="0"/>
                        </a:rPr>
                        <a:t>15,4%</a:t>
                      </a:r>
                      <a:endParaRPr lang="it-IT" sz="1800" b="1" dirty="0">
                        <a:solidFill>
                          <a:srgbClr val="002060"/>
                        </a:solidFill>
                        <a:latin typeface="Century Gothic" pitchFamily="34" charset="0"/>
                      </a:endParaRPr>
                    </a:p>
                  </a:txBody>
                  <a:tcPr/>
                </a:tc>
                <a:tc hMerge="1">
                  <a:txBody>
                    <a:bodyPr/>
                    <a:lstStyle/>
                    <a:p>
                      <a:endParaRPr lang="it-IT"/>
                    </a:p>
                  </a:txBody>
                  <a:tcPr/>
                </a:tc>
              </a:tr>
            </a:tbl>
          </a:graphicData>
        </a:graphic>
      </p:graphicFrame>
      <p:sp>
        <p:nvSpPr>
          <p:cNvPr id="11" name="CasellaDiTesto 10"/>
          <p:cNvSpPr txBox="1"/>
          <p:nvPr/>
        </p:nvSpPr>
        <p:spPr>
          <a:xfrm>
            <a:off x="179512" y="5589240"/>
            <a:ext cx="8136903" cy="338554"/>
          </a:xfrm>
          <a:prstGeom prst="rect">
            <a:avLst/>
          </a:prstGeom>
          <a:noFill/>
        </p:spPr>
        <p:txBody>
          <a:bodyPr wrap="square" rtlCol="0">
            <a:spAutoFit/>
          </a:bodyPr>
          <a:lstStyle/>
          <a:p>
            <a:r>
              <a:rPr lang="it-IT" sz="1600" dirty="0" smtClean="0">
                <a:latin typeface="Century Gothic" pitchFamily="34" charset="0"/>
              </a:rPr>
              <a:t>Fonte: Elaborazione IRES FVG su dati ISTAT. Dati riferiti al 1° gennaio 2011</a:t>
            </a:r>
            <a:endParaRPr lang="it-IT" sz="1600" dirty="0">
              <a:latin typeface="Century Gothic" pitchFamily="34" charset="0"/>
            </a:endParaRPr>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5" name="CasellaDiTesto 14"/>
          <p:cNvSpPr txBox="1"/>
          <p:nvPr/>
        </p:nvSpPr>
        <p:spPr>
          <a:xfrm>
            <a:off x="7740352" y="5805264"/>
            <a:ext cx="1000595" cy="523220"/>
          </a:xfrm>
          <a:prstGeom prst="rect">
            <a:avLst/>
          </a:prstGeom>
          <a:noFill/>
        </p:spPr>
        <p:txBody>
          <a:bodyPr wrap="none" rtlCol="0">
            <a:spAutoFit/>
          </a:bodyPr>
          <a:lstStyle/>
          <a:p>
            <a:r>
              <a:rPr lang="it-IT" sz="2800" i="1" dirty="0" smtClean="0">
                <a:latin typeface="Times New Roman" pitchFamily="18" charset="0"/>
                <a:cs typeface="Times New Roman" pitchFamily="18" charset="0"/>
              </a:rPr>
              <a:t>segue</a:t>
            </a:r>
            <a:endParaRPr lang="it-IT" sz="2800" i="1" dirty="0">
              <a:latin typeface="Times New Roman" pitchFamily="18" charset="0"/>
              <a:cs typeface="Times New Roman" pitchFamily="18" charset="0"/>
            </a:endParaRPr>
          </a:p>
        </p:txBody>
      </p:sp>
      <p:sp>
        <p:nvSpPr>
          <p:cNvPr id="16" name="Rettangolo 15"/>
          <p:cNvSpPr/>
          <p:nvPr/>
        </p:nvSpPr>
        <p:spPr>
          <a:xfrm>
            <a:off x="0" y="332656"/>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a:t>
            </a:r>
          </a:p>
          <a:p>
            <a:pPr algn="ctr"/>
            <a:r>
              <a:rPr lang="it-IT" sz="3200" b="1" dirty="0" smtClean="0">
                <a:latin typeface="Century Gothic" pitchFamily="34" charset="0"/>
                <a:cs typeface="Times New Roman" pitchFamily="18" charset="0"/>
              </a:rPr>
              <a:t>in alcune </a:t>
            </a:r>
            <a:r>
              <a:rPr lang="it-IT" sz="3200" b="1" dirty="0" err="1" smtClean="0">
                <a:latin typeface="Century Gothic" pitchFamily="34" charset="0"/>
                <a:cs typeface="Times New Roman" pitchFamily="18" charset="0"/>
              </a:rPr>
              <a:t>foranie</a:t>
            </a:r>
            <a:r>
              <a:rPr lang="it-IT" sz="3200" b="1" dirty="0" smtClean="0">
                <a:latin typeface="Century Gothic" pitchFamily="34" charset="0"/>
                <a:cs typeface="Times New Roman" pitchFamily="18" charset="0"/>
              </a:rPr>
              <a:t> della diocesi</a:t>
            </a:r>
            <a:endParaRPr lang="it-IT" sz="3600" b="1" dirty="0">
              <a:latin typeface="Century Gothic" pitchFamily="34" charset="0"/>
              <a:cs typeface="Times New Roman" pitchFamily="18" charset="0"/>
            </a:endParaRPr>
          </a:p>
        </p:txBody>
      </p:sp>
    </p:spTree>
  </p:cSld>
  <p:clrMapOvr>
    <a:masterClrMapping/>
  </p:clrMapOvr>
  <p:transition>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1" name="CasellaDiTesto 10"/>
          <p:cNvSpPr txBox="1"/>
          <p:nvPr/>
        </p:nvSpPr>
        <p:spPr>
          <a:xfrm>
            <a:off x="755576" y="6011996"/>
            <a:ext cx="8136903" cy="338554"/>
          </a:xfrm>
          <a:prstGeom prst="rect">
            <a:avLst/>
          </a:prstGeom>
          <a:noFill/>
        </p:spPr>
        <p:txBody>
          <a:bodyPr wrap="square" rtlCol="0">
            <a:spAutoFit/>
          </a:bodyPr>
          <a:lstStyle/>
          <a:p>
            <a:r>
              <a:rPr lang="it-IT" sz="1600" dirty="0" smtClean="0">
                <a:latin typeface="Century Gothic" pitchFamily="34" charset="0"/>
              </a:rPr>
              <a:t>Fonte: Elaborazione IRES FVG su dati ISTAT. Dati riferiti al 1° gennaio 2011</a:t>
            </a:r>
            <a:endParaRPr lang="it-IT" sz="1600" dirty="0">
              <a:latin typeface="Century Gothic" pitchFamily="34" charset="0"/>
            </a:endParaRPr>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6" name="Rettangolo 15"/>
          <p:cNvSpPr/>
          <p:nvPr/>
        </p:nvSpPr>
        <p:spPr>
          <a:xfrm>
            <a:off x="0" y="332656"/>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in alcune </a:t>
            </a:r>
            <a:r>
              <a:rPr lang="it-IT" sz="3200" b="1" dirty="0" err="1" smtClean="0">
                <a:latin typeface="Century Gothic" pitchFamily="34" charset="0"/>
                <a:cs typeface="Times New Roman" pitchFamily="18" charset="0"/>
              </a:rPr>
              <a:t>foranie</a:t>
            </a:r>
            <a:r>
              <a:rPr lang="it-IT" sz="3200" b="1" dirty="0" smtClean="0">
                <a:latin typeface="Century Gothic" pitchFamily="34" charset="0"/>
                <a:cs typeface="Times New Roman" pitchFamily="18" charset="0"/>
              </a:rPr>
              <a:t> della diocesi</a:t>
            </a:r>
            <a:endParaRPr lang="it-IT" sz="3600" b="1" dirty="0">
              <a:latin typeface="Century Gothic" pitchFamily="34" charset="0"/>
              <a:cs typeface="Times New Roman" pitchFamily="18" charset="0"/>
            </a:endParaRPr>
          </a:p>
        </p:txBody>
      </p:sp>
      <p:graphicFrame>
        <p:nvGraphicFramePr>
          <p:cNvPr id="12" name="Segnaposto contenuto 5"/>
          <p:cNvGraphicFramePr>
            <a:graphicFrameLocks/>
          </p:cNvGraphicFramePr>
          <p:nvPr>
            <p:extLst>
              <p:ext uri="{D42A27DB-BD31-4B8C-83A1-F6EECF244321}">
                <p14:modId xmlns:p14="http://schemas.microsoft.com/office/powerpoint/2010/main" xmlns="" val="3846390415"/>
              </p:ext>
            </p:extLst>
          </p:nvPr>
        </p:nvGraphicFramePr>
        <p:xfrm>
          <a:off x="251520" y="1700808"/>
          <a:ext cx="8640961" cy="4242930"/>
        </p:xfrm>
        <a:graphic>
          <a:graphicData uri="http://schemas.openxmlformats.org/drawingml/2006/table">
            <a:tbl>
              <a:tblPr firstRow="1" bandRow="1">
                <a:tableStyleId>{C4B1156A-380E-4F78-BDF5-A606A8083BF9}</a:tableStyleId>
              </a:tblPr>
              <a:tblGrid>
                <a:gridCol w="1393075"/>
                <a:gridCol w="131949"/>
                <a:gridCol w="1312935"/>
                <a:gridCol w="1393075"/>
                <a:gridCol w="1277906"/>
                <a:gridCol w="131949"/>
                <a:gridCol w="1393075"/>
                <a:gridCol w="1606997"/>
              </a:tblGrid>
              <a:tr h="1213158">
                <a:tc gridSpan="2">
                  <a:txBody>
                    <a:bodyPr/>
                    <a:lstStyle/>
                    <a:p>
                      <a:r>
                        <a:rPr lang="it-IT" sz="1600" dirty="0" smtClean="0">
                          <a:latin typeface="Century Gothic" pitchFamily="34" charset="0"/>
                        </a:rPr>
                        <a:t>Forania</a:t>
                      </a:r>
                      <a:endParaRPr lang="it-IT" sz="1600" dirty="0">
                        <a:latin typeface="Century Gothic" pitchFamily="34" charset="0"/>
                      </a:endParaRPr>
                    </a:p>
                  </a:txBody>
                  <a:tcPr marL="80489" marR="80489" marT="40245" marB="40245" anchor="ctr"/>
                </a:tc>
                <a:tc hMerge="1">
                  <a:txBody>
                    <a:bodyPr/>
                    <a:lstStyle/>
                    <a:p>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dirty="0" smtClean="0">
                          <a:latin typeface="Century Gothic" pitchFamily="34" charset="0"/>
                        </a:rPr>
                        <a:t>Residenti</a:t>
                      </a:r>
                    </a:p>
                    <a:p>
                      <a:endParaRPr lang="it-IT" sz="1600" dirty="0">
                        <a:latin typeface="Century Gothic" pitchFamily="34" charset="0"/>
                      </a:endParaRPr>
                    </a:p>
                  </a:txBody>
                  <a:tcPr marL="80489" marR="80489" marT="40245" marB="4024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dirty="0" smtClean="0">
                          <a:latin typeface="Century Gothic" pitchFamily="34" charset="0"/>
                        </a:rPr>
                        <a:t>Di cui residenti stranieri</a:t>
                      </a:r>
                    </a:p>
                    <a:p>
                      <a:endParaRPr lang="it-IT" sz="1600" dirty="0">
                        <a:latin typeface="Century Gothic" pitchFamily="34" charset="0"/>
                      </a:endParaRPr>
                    </a:p>
                  </a:txBody>
                  <a:tcPr marL="80489" marR="80489" marT="40245" marB="4024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dirty="0" smtClean="0">
                          <a:latin typeface="Century Gothic" pitchFamily="34" charset="0"/>
                        </a:rPr>
                        <a:t>Di cui minorenni</a:t>
                      </a:r>
                    </a:p>
                    <a:p>
                      <a:pPr marL="0" marR="0" indent="0" algn="l" defTabSz="914400" rtl="0" eaLnBrk="1" fontAlgn="auto" latinLnBrk="0" hangingPunct="1">
                        <a:lnSpc>
                          <a:spcPct val="100000"/>
                        </a:lnSpc>
                        <a:spcBef>
                          <a:spcPts val="0"/>
                        </a:spcBef>
                        <a:spcAft>
                          <a:spcPts val="0"/>
                        </a:spcAft>
                        <a:buClrTx/>
                        <a:buSzTx/>
                        <a:buFontTx/>
                        <a:buNone/>
                        <a:tabLst/>
                        <a:defRPr/>
                      </a:pPr>
                      <a:r>
                        <a:rPr lang="it-IT" sz="1600" dirty="0" smtClean="0">
                          <a:latin typeface="Century Gothic" pitchFamily="34" charset="0"/>
                        </a:rPr>
                        <a:t>stranieri</a:t>
                      </a:r>
                    </a:p>
                    <a:p>
                      <a:endParaRPr lang="it-IT" sz="1600" dirty="0">
                        <a:latin typeface="Century Gothic" pitchFamily="34" charset="0"/>
                      </a:endParaRPr>
                    </a:p>
                  </a:txBody>
                  <a:tcPr marL="80489" marR="80489" marT="40245" marB="40245" anchor="ct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dirty="0" smtClean="0">
                          <a:latin typeface="Century Gothic" pitchFamily="34" charset="0"/>
                        </a:rPr>
                        <a:t>Incidenza percentuale stranieri</a:t>
                      </a:r>
                    </a:p>
                    <a:p>
                      <a:endParaRPr lang="it-IT" sz="1600" dirty="0">
                        <a:latin typeface="Century Gothic" pitchFamily="34" charset="0"/>
                      </a:endParaRPr>
                    </a:p>
                  </a:txBody>
                  <a:tcPr marL="80489" marR="80489" marT="40245" marB="40245" anchor="ctr"/>
                </a:tc>
                <a:tc hMerge="1">
                  <a:txBody>
                    <a:bodyPr/>
                    <a:lstStyle/>
                    <a:p>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dirty="0" smtClean="0">
                          <a:latin typeface="Century Gothic" pitchFamily="34" charset="0"/>
                        </a:rPr>
                        <a:t>Incidenza percentuale minorenni stranieri</a:t>
                      </a:r>
                    </a:p>
                    <a:p>
                      <a:endParaRPr lang="it-IT" sz="1600" dirty="0">
                        <a:latin typeface="Century Gothic" pitchFamily="34" charset="0"/>
                      </a:endParaRPr>
                    </a:p>
                  </a:txBody>
                  <a:tcPr marL="80489" marR="80489" marT="40245" marB="40245" anchor="ctr"/>
                </a:tc>
              </a:tr>
              <a:tr h="473440">
                <a:tc gridSpan="8">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800" b="1" dirty="0" smtClean="0">
                          <a:solidFill>
                            <a:srgbClr val="7030A0"/>
                          </a:solidFill>
                          <a:latin typeface="Century Gothic" pitchFamily="34" charset="0"/>
                        </a:rPr>
                        <a:t>Nell</a:t>
                      </a:r>
                      <a:r>
                        <a:rPr lang="it-IT" sz="2800" b="1" baseline="0" dirty="0" smtClean="0">
                          <a:solidFill>
                            <a:srgbClr val="7030A0"/>
                          </a:solidFill>
                          <a:latin typeface="Century Gothic" pitchFamily="34" charset="0"/>
                        </a:rPr>
                        <a:t>a bassa</a:t>
                      </a:r>
                      <a:r>
                        <a:rPr lang="it-IT" sz="2800" b="1" dirty="0" smtClean="0">
                          <a:solidFill>
                            <a:srgbClr val="7030A0"/>
                          </a:solidFill>
                          <a:latin typeface="Century Gothic" pitchFamily="34" charset="0"/>
                        </a:rPr>
                        <a:t> classifica : le ultime tre </a:t>
                      </a:r>
                      <a:r>
                        <a:rPr lang="it-IT" sz="2800" b="1" dirty="0" err="1" smtClean="0">
                          <a:solidFill>
                            <a:srgbClr val="7030A0"/>
                          </a:solidFill>
                          <a:latin typeface="Century Gothic" pitchFamily="34" charset="0"/>
                        </a:rPr>
                        <a:t>foranie</a:t>
                      </a:r>
                      <a:endParaRPr lang="it-IT" sz="2800" b="1" dirty="0" smtClean="0">
                        <a:solidFill>
                          <a:srgbClr val="7030A0"/>
                        </a:solidFill>
                        <a:latin typeface="Century Gothic" pitchFamily="34" charset="0"/>
                      </a:endParaRPr>
                    </a:p>
                  </a:txBody>
                  <a:tcPr marL="80489" marR="80489" marT="40245" marB="40245" anchor="ct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dirty="0"/>
                    </a:p>
                  </a:txBody>
                  <a:tcPr/>
                </a:tc>
              </a:tr>
              <a:tr h="5303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b="1" dirty="0" smtClean="0">
                          <a:latin typeface="Century Gothic" pitchFamily="34" charset="0"/>
                        </a:rPr>
                        <a:t>22. Forania di Tolmezzo</a:t>
                      </a:r>
                      <a:endParaRPr lang="it-IT" sz="1600" b="1" dirty="0">
                        <a:solidFill>
                          <a:srgbClr val="7030A0"/>
                        </a:solidFill>
                        <a:latin typeface="Century Gothic" pitchFamily="34" charset="0"/>
                      </a:endParaRPr>
                    </a:p>
                  </a:txBody>
                  <a:tcPr marL="80489" marR="80489" marT="40245" marB="40245" anchor="ct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dirty="0" smtClean="0">
                          <a:latin typeface="Century Gothic" pitchFamily="34" charset="0"/>
                        </a:rPr>
                        <a:t>16.358</a:t>
                      </a:r>
                      <a:endParaRPr lang="it-IT" sz="1600" b="1" dirty="0">
                        <a:solidFill>
                          <a:srgbClr val="7030A0"/>
                        </a:solidFill>
                        <a:latin typeface="Century Gothic" pitchFamily="34" charset="0"/>
                      </a:endParaRPr>
                    </a:p>
                  </a:txBody>
                  <a:tcPr marL="80489" marR="80489" marT="40245" marB="40245" anchor="ctr"/>
                </a:tc>
                <a:tc hMerge="1">
                  <a:txBody>
                    <a:bodyPr/>
                    <a:lstStyle/>
                    <a:p>
                      <a:endParaRPr lang="it-IT"/>
                    </a:p>
                  </a:txBody>
                  <a:tcPr/>
                </a:tc>
                <a:tc>
                  <a:txBody>
                    <a:bodyPr/>
                    <a:lstStyle/>
                    <a:p>
                      <a:r>
                        <a:rPr lang="it-IT" sz="1600" dirty="0" smtClean="0">
                          <a:latin typeface="Century Gothic" pitchFamily="34" charset="0"/>
                        </a:rPr>
                        <a:t>436</a:t>
                      </a:r>
                      <a:endParaRPr lang="it-IT" sz="1600" b="1" dirty="0">
                        <a:solidFill>
                          <a:srgbClr val="7030A0"/>
                        </a:solidFill>
                        <a:latin typeface="Century Gothic" pitchFamily="34" charset="0"/>
                      </a:endParaRPr>
                    </a:p>
                  </a:txBody>
                  <a:tcPr marL="80489" marR="80489" marT="40245" marB="40245" anchor="ctr"/>
                </a:tc>
                <a:tc gridSpan="2">
                  <a:txBody>
                    <a:bodyPr/>
                    <a:lstStyle/>
                    <a:p>
                      <a:r>
                        <a:rPr lang="it-IT" sz="1600" dirty="0" smtClean="0">
                          <a:latin typeface="Century Gothic" pitchFamily="34" charset="0"/>
                        </a:rPr>
                        <a:t>65</a:t>
                      </a:r>
                      <a:endParaRPr lang="it-IT" sz="1600" b="1" dirty="0">
                        <a:solidFill>
                          <a:srgbClr val="7030A0"/>
                        </a:solidFill>
                        <a:latin typeface="Century Gothic" pitchFamily="34" charset="0"/>
                      </a:endParaRPr>
                    </a:p>
                  </a:txBody>
                  <a:tcPr marL="80489" marR="80489" marT="40245" marB="40245" anchor="ctr"/>
                </a:tc>
                <a:tc hMerge="1">
                  <a:txBody>
                    <a:bodyPr/>
                    <a:lstStyle/>
                    <a:p>
                      <a:endParaRPr lang="it-IT"/>
                    </a:p>
                  </a:txBody>
                  <a:tcPr/>
                </a:tc>
                <a:tc>
                  <a:txBody>
                    <a:bodyPr/>
                    <a:lstStyle/>
                    <a:p>
                      <a:r>
                        <a:rPr lang="it-IT" sz="2400" b="1" dirty="0" smtClean="0">
                          <a:solidFill>
                            <a:srgbClr val="7030A0"/>
                          </a:solidFill>
                          <a:latin typeface="Century Gothic" pitchFamily="34" charset="0"/>
                        </a:rPr>
                        <a:t>2,6%</a:t>
                      </a:r>
                      <a:endParaRPr lang="it-IT" sz="2400" b="1" dirty="0">
                        <a:solidFill>
                          <a:srgbClr val="7030A0"/>
                        </a:solidFill>
                        <a:latin typeface="Century Gothic" pitchFamily="34" charset="0"/>
                      </a:endParaRPr>
                    </a:p>
                  </a:txBody>
                  <a:tcPr marL="80489" marR="80489" marT="40245" marB="40245" anchor="ctr"/>
                </a:tc>
                <a:tc>
                  <a:txBody>
                    <a:bodyPr/>
                    <a:lstStyle/>
                    <a:p>
                      <a:r>
                        <a:rPr lang="it-IT" sz="1600" dirty="0" smtClean="0">
                          <a:latin typeface="Century Gothic" pitchFamily="34" charset="0"/>
                        </a:rPr>
                        <a:t>2,7%</a:t>
                      </a:r>
                      <a:endParaRPr lang="it-IT" sz="1600" b="1" dirty="0">
                        <a:solidFill>
                          <a:srgbClr val="7030A0"/>
                        </a:solidFill>
                        <a:latin typeface="Century Gothic" pitchFamily="34" charset="0"/>
                      </a:endParaRPr>
                    </a:p>
                  </a:txBody>
                  <a:tcPr marL="80489" marR="80489" marT="40245" marB="40245" anchor="ctr"/>
                </a:tc>
              </a:tr>
              <a:tr h="985553">
                <a:tc>
                  <a:txBody>
                    <a:bodyPr/>
                    <a:lstStyle/>
                    <a:p>
                      <a:r>
                        <a:rPr lang="it-IT" sz="1600" b="1" dirty="0" smtClean="0">
                          <a:latin typeface="Century Gothic" pitchFamily="34" charset="0"/>
                        </a:rPr>
                        <a:t>23. Forania di S.</a:t>
                      </a:r>
                      <a:r>
                        <a:rPr lang="it-IT" sz="1600" b="1" baseline="0" dirty="0" smtClean="0">
                          <a:latin typeface="Century Gothic" pitchFamily="34" charset="0"/>
                        </a:rPr>
                        <a:t> Pietro in Carnia - </a:t>
                      </a:r>
                      <a:r>
                        <a:rPr lang="it-IT" sz="1600" b="1" baseline="0" dirty="0" err="1" smtClean="0">
                          <a:latin typeface="Century Gothic" pitchFamily="34" charset="0"/>
                        </a:rPr>
                        <a:t>Paluzza</a:t>
                      </a:r>
                      <a:endParaRPr lang="it-IT" sz="1600" b="1" dirty="0">
                        <a:solidFill>
                          <a:srgbClr val="7030A0"/>
                        </a:solidFill>
                        <a:latin typeface="Century Gothic" pitchFamily="34" charset="0"/>
                      </a:endParaRPr>
                    </a:p>
                  </a:txBody>
                  <a:tcPr marL="80489" marR="80489" marT="40245" marB="40245" anchor="ct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dirty="0" smtClean="0">
                          <a:latin typeface="Century Gothic" pitchFamily="34" charset="0"/>
                        </a:rPr>
                        <a:t>10.985</a:t>
                      </a:r>
                    </a:p>
                    <a:p>
                      <a:endParaRPr lang="it-IT" sz="1600" b="1" dirty="0">
                        <a:solidFill>
                          <a:srgbClr val="7030A0"/>
                        </a:solidFill>
                        <a:latin typeface="Century Gothic" pitchFamily="34" charset="0"/>
                      </a:endParaRPr>
                    </a:p>
                  </a:txBody>
                  <a:tcPr marL="80489" marR="80489" marT="40245" marB="40245" anchor="ctr"/>
                </a:tc>
                <a:tc hMerge="1">
                  <a:txBody>
                    <a:bodyPr/>
                    <a:lstStyle/>
                    <a:p>
                      <a:endParaRPr lang="it-IT"/>
                    </a:p>
                  </a:txBody>
                  <a:tcPr/>
                </a:tc>
                <a:tc>
                  <a:txBody>
                    <a:bodyPr/>
                    <a:lstStyle/>
                    <a:p>
                      <a:r>
                        <a:rPr lang="it-IT" sz="1600" dirty="0" smtClean="0">
                          <a:latin typeface="Century Gothic" pitchFamily="34" charset="0"/>
                        </a:rPr>
                        <a:t>260</a:t>
                      </a:r>
                      <a:endParaRPr lang="it-IT" sz="1600" b="1" dirty="0">
                        <a:solidFill>
                          <a:srgbClr val="7030A0"/>
                        </a:solidFill>
                        <a:latin typeface="Century Gothic" pitchFamily="34" charset="0"/>
                      </a:endParaRPr>
                    </a:p>
                  </a:txBody>
                  <a:tcPr marL="80489" marR="80489" marT="40245" marB="40245" anchor="ctr"/>
                </a:tc>
                <a:tc gridSpan="2">
                  <a:txBody>
                    <a:bodyPr/>
                    <a:lstStyle/>
                    <a:p>
                      <a:r>
                        <a:rPr lang="it-IT" sz="1600" dirty="0" smtClean="0">
                          <a:latin typeface="Century Gothic" pitchFamily="34" charset="0"/>
                        </a:rPr>
                        <a:t>43</a:t>
                      </a:r>
                      <a:endParaRPr lang="it-IT" sz="1600" b="1" dirty="0">
                        <a:solidFill>
                          <a:srgbClr val="7030A0"/>
                        </a:solidFill>
                        <a:latin typeface="Century Gothic" pitchFamily="34" charset="0"/>
                      </a:endParaRPr>
                    </a:p>
                  </a:txBody>
                  <a:tcPr marL="80489" marR="80489" marT="40245" marB="40245" anchor="ctr"/>
                </a:tc>
                <a:tc hMerge="1">
                  <a:txBody>
                    <a:bodyPr/>
                    <a:lstStyle/>
                    <a:p>
                      <a:endParaRPr lang="it-IT"/>
                    </a:p>
                  </a:txBody>
                  <a:tcPr/>
                </a:tc>
                <a:tc>
                  <a:txBody>
                    <a:bodyPr/>
                    <a:lstStyle/>
                    <a:p>
                      <a:r>
                        <a:rPr lang="it-IT" sz="2400" b="1" dirty="0" smtClean="0">
                          <a:solidFill>
                            <a:srgbClr val="7030A0"/>
                          </a:solidFill>
                          <a:latin typeface="Century Gothic" pitchFamily="34" charset="0"/>
                        </a:rPr>
                        <a:t>2,4%</a:t>
                      </a:r>
                      <a:endParaRPr lang="it-IT" sz="2400" b="1" dirty="0">
                        <a:solidFill>
                          <a:srgbClr val="7030A0"/>
                        </a:solidFill>
                        <a:latin typeface="Century Gothic" pitchFamily="34" charset="0"/>
                      </a:endParaRPr>
                    </a:p>
                  </a:txBody>
                  <a:tcPr marL="80489" marR="80489" marT="40245" marB="40245" anchor="ctr"/>
                </a:tc>
                <a:tc>
                  <a:txBody>
                    <a:bodyPr/>
                    <a:lstStyle/>
                    <a:p>
                      <a:r>
                        <a:rPr lang="it-IT" sz="1600" dirty="0" smtClean="0">
                          <a:latin typeface="Century Gothic" pitchFamily="34" charset="0"/>
                        </a:rPr>
                        <a:t>2,7%</a:t>
                      </a:r>
                      <a:endParaRPr lang="it-IT" sz="1600" b="1" dirty="0">
                        <a:solidFill>
                          <a:srgbClr val="7030A0"/>
                        </a:solidFill>
                        <a:latin typeface="Century Gothic" pitchFamily="34" charset="0"/>
                      </a:endParaRPr>
                    </a:p>
                  </a:txBody>
                  <a:tcPr marL="80489" marR="80489" marT="40245" marB="40245" anchor="ctr"/>
                </a:tc>
              </a:tr>
              <a:tr h="7579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b="1" dirty="0" smtClean="0">
                          <a:latin typeface="Century Gothic" pitchFamily="34" charset="0"/>
                        </a:rPr>
                        <a:t>24. Forania di Gorto</a:t>
                      </a:r>
                    </a:p>
                    <a:p>
                      <a:endParaRPr lang="it-IT" sz="1600" b="1" dirty="0">
                        <a:solidFill>
                          <a:srgbClr val="7030A0"/>
                        </a:solidFill>
                        <a:latin typeface="Century Gothic" pitchFamily="34" charset="0"/>
                      </a:endParaRPr>
                    </a:p>
                  </a:txBody>
                  <a:tcPr marL="80489" marR="80489" marT="40245" marB="40245" anchor="ct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dirty="0" smtClean="0">
                          <a:latin typeface="Century Gothic" pitchFamily="34" charset="0"/>
                        </a:rPr>
                        <a:t>5.297</a:t>
                      </a:r>
                    </a:p>
                    <a:p>
                      <a:endParaRPr lang="it-IT" sz="1600" b="1" dirty="0">
                        <a:solidFill>
                          <a:srgbClr val="7030A0"/>
                        </a:solidFill>
                        <a:latin typeface="Century Gothic" pitchFamily="34" charset="0"/>
                      </a:endParaRPr>
                    </a:p>
                  </a:txBody>
                  <a:tcPr marL="80489" marR="80489" marT="40245" marB="40245" anchor="ctr"/>
                </a:tc>
                <a:tc hMerge="1">
                  <a:txBody>
                    <a:bodyPr/>
                    <a:lstStyle/>
                    <a:p>
                      <a:endParaRPr lang="it-IT"/>
                    </a:p>
                  </a:txBody>
                  <a:tcPr/>
                </a:tc>
                <a:tc>
                  <a:txBody>
                    <a:bodyPr/>
                    <a:lstStyle/>
                    <a:p>
                      <a:r>
                        <a:rPr lang="it-IT" sz="1600" dirty="0" smtClean="0">
                          <a:latin typeface="Century Gothic" pitchFamily="34" charset="0"/>
                        </a:rPr>
                        <a:t>115</a:t>
                      </a:r>
                      <a:endParaRPr lang="it-IT" sz="1600" b="1" dirty="0">
                        <a:solidFill>
                          <a:srgbClr val="7030A0"/>
                        </a:solidFill>
                        <a:latin typeface="Century Gothic" pitchFamily="34" charset="0"/>
                      </a:endParaRPr>
                    </a:p>
                  </a:txBody>
                  <a:tcPr marL="80489" marR="80489" marT="40245" marB="40245" anchor="ctr"/>
                </a:tc>
                <a:tc gridSpan="2">
                  <a:txBody>
                    <a:bodyPr/>
                    <a:lstStyle/>
                    <a:p>
                      <a:r>
                        <a:rPr lang="it-IT" sz="1600" dirty="0" smtClean="0">
                          <a:latin typeface="Century Gothic" pitchFamily="34" charset="0"/>
                        </a:rPr>
                        <a:t>17</a:t>
                      </a:r>
                      <a:endParaRPr lang="it-IT" sz="1600" b="1" dirty="0">
                        <a:solidFill>
                          <a:srgbClr val="7030A0"/>
                        </a:solidFill>
                        <a:latin typeface="Century Gothic" pitchFamily="34" charset="0"/>
                      </a:endParaRPr>
                    </a:p>
                  </a:txBody>
                  <a:tcPr marL="80489" marR="80489" marT="40245" marB="40245" anchor="ctr"/>
                </a:tc>
                <a:tc hMerge="1">
                  <a:txBody>
                    <a:bodyPr/>
                    <a:lstStyle/>
                    <a:p>
                      <a:endParaRPr lang="it-IT"/>
                    </a:p>
                  </a:txBody>
                  <a:tcPr/>
                </a:tc>
                <a:tc>
                  <a:txBody>
                    <a:bodyPr/>
                    <a:lstStyle/>
                    <a:p>
                      <a:r>
                        <a:rPr lang="it-IT" sz="2400" b="1" dirty="0" smtClean="0">
                          <a:solidFill>
                            <a:srgbClr val="7030A0"/>
                          </a:solidFill>
                          <a:latin typeface="Century Gothic" pitchFamily="34" charset="0"/>
                        </a:rPr>
                        <a:t>2,2%</a:t>
                      </a:r>
                      <a:endParaRPr lang="it-IT" sz="2400" b="1" dirty="0">
                        <a:solidFill>
                          <a:srgbClr val="7030A0"/>
                        </a:solidFill>
                        <a:latin typeface="Century Gothic" pitchFamily="34" charset="0"/>
                      </a:endParaRPr>
                    </a:p>
                  </a:txBody>
                  <a:tcPr marL="80489" marR="80489" marT="40245" marB="40245" anchor="ctr"/>
                </a:tc>
                <a:tc>
                  <a:txBody>
                    <a:bodyPr/>
                    <a:lstStyle/>
                    <a:p>
                      <a:r>
                        <a:rPr lang="it-IT" sz="1600" dirty="0" smtClean="0">
                          <a:latin typeface="Century Gothic" pitchFamily="34" charset="0"/>
                        </a:rPr>
                        <a:t>2,8%</a:t>
                      </a:r>
                      <a:endParaRPr lang="it-IT" sz="1600" b="1" dirty="0">
                        <a:solidFill>
                          <a:srgbClr val="7030A0"/>
                        </a:solidFill>
                        <a:latin typeface="Century Gothic" pitchFamily="34" charset="0"/>
                      </a:endParaRPr>
                    </a:p>
                  </a:txBody>
                  <a:tcPr marL="80489" marR="80489" marT="40245" marB="40245" anchor="ctr"/>
                </a:tc>
              </a:tr>
            </a:tbl>
          </a:graphicData>
        </a:graphic>
      </p:graphicFrame>
    </p:spTree>
  </p:cSld>
  <p:clrMapOvr>
    <a:masterClrMapping/>
  </p:clrMapOvr>
  <p:transition>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1" name="CasellaDiTesto 10"/>
          <p:cNvSpPr txBox="1"/>
          <p:nvPr/>
        </p:nvSpPr>
        <p:spPr>
          <a:xfrm>
            <a:off x="755576" y="5877272"/>
            <a:ext cx="8136903" cy="369332"/>
          </a:xfrm>
          <a:prstGeom prst="rect">
            <a:avLst/>
          </a:prstGeom>
          <a:noFill/>
        </p:spPr>
        <p:txBody>
          <a:bodyPr wrap="square" rtlCol="0">
            <a:spAutoFit/>
          </a:bodyPr>
          <a:lstStyle/>
          <a:p>
            <a:r>
              <a:rPr lang="it-IT" b="1" dirty="0" smtClean="0">
                <a:latin typeface="Century Gothic" pitchFamily="34" charset="0"/>
              </a:rPr>
              <a:t>Fonte: Anagrafe comunale. Dati rilevati al 31 dicembre 2013</a:t>
            </a:r>
            <a:endParaRPr lang="it-IT" b="1" dirty="0">
              <a:latin typeface="Century Gothic" pitchFamily="34" charset="0"/>
            </a:endParaRPr>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5" name="CasellaDiTesto 14"/>
          <p:cNvSpPr txBox="1"/>
          <p:nvPr/>
        </p:nvSpPr>
        <p:spPr>
          <a:xfrm>
            <a:off x="7524328" y="5805264"/>
            <a:ext cx="1000595" cy="523220"/>
          </a:xfrm>
          <a:prstGeom prst="rect">
            <a:avLst/>
          </a:prstGeom>
          <a:noFill/>
        </p:spPr>
        <p:txBody>
          <a:bodyPr wrap="none" rtlCol="0">
            <a:spAutoFit/>
          </a:bodyPr>
          <a:lstStyle/>
          <a:p>
            <a:r>
              <a:rPr lang="it-IT" sz="2800" i="1" dirty="0" smtClean="0">
                <a:latin typeface="Times New Roman" pitchFamily="18" charset="0"/>
                <a:cs typeface="Times New Roman" pitchFamily="18" charset="0"/>
              </a:rPr>
              <a:t>segue</a:t>
            </a:r>
            <a:endParaRPr lang="it-IT" sz="2800" i="1" dirty="0">
              <a:latin typeface="Times New Roman" pitchFamily="18" charset="0"/>
              <a:cs typeface="Times New Roman" pitchFamily="18" charset="0"/>
            </a:endParaRPr>
          </a:p>
        </p:txBody>
      </p:sp>
      <p:sp>
        <p:nvSpPr>
          <p:cNvPr id="16" name="Rettangolo 15"/>
          <p:cNvSpPr/>
          <p:nvPr/>
        </p:nvSpPr>
        <p:spPr>
          <a:xfrm>
            <a:off x="0" y="332656"/>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a:t>
            </a:r>
          </a:p>
          <a:p>
            <a:pPr algn="ctr"/>
            <a:r>
              <a:rPr lang="it-IT" sz="3200" b="1" dirty="0" smtClean="0">
                <a:latin typeface="Century Gothic" pitchFamily="34" charset="0"/>
                <a:cs typeface="Times New Roman" pitchFamily="18" charset="0"/>
              </a:rPr>
              <a:t>in alcune parrocchie del Vicariato Urbano</a:t>
            </a:r>
            <a:endParaRPr lang="it-IT" sz="3600" b="1" dirty="0">
              <a:latin typeface="Century Gothic" pitchFamily="34" charset="0"/>
              <a:cs typeface="Times New Roman" pitchFamily="18" charset="0"/>
            </a:endParaRPr>
          </a:p>
        </p:txBody>
      </p:sp>
      <p:graphicFrame>
        <p:nvGraphicFramePr>
          <p:cNvPr id="12" name="Tabella 11"/>
          <p:cNvGraphicFramePr>
            <a:graphicFrameLocks noGrp="1"/>
          </p:cNvGraphicFramePr>
          <p:nvPr/>
        </p:nvGraphicFramePr>
        <p:xfrm>
          <a:off x="1115616" y="1844824"/>
          <a:ext cx="6537600" cy="3505200"/>
        </p:xfrm>
        <a:graphic>
          <a:graphicData uri="http://schemas.openxmlformats.org/drawingml/2006/table">
            <a:tbl>
              <a:tblPr firstRow="1" bandRow="1">
                <a:tableStyleId>{5C22544A-7EE6-4342-B048-85BDC9FD1C3A}</a:tableStyleId>
              </a:tblPr>
              <a:tblGrid>
                <a:gridCol w="1476000"/>
                <a:gridCol w="1219200"/>
                <a:gridCol w="1219200"/>
                <a:gridCol w="1219200"/>
                <a:gridCol w="1404000"/>
              </a:tblGrid>
              <a:tr h="370840">
                <a:tc>
                  <a:txBody>
                    <a:bodyPr/>
                    <a:lstStyle/>
                    <a:p>
                      <a:pPr algn="ctr"/>
                      <a:r>
                        <a:rPr lang="it-IT" b="1" dirty="0" smtClean="0">
                          <a:latin typeface="Century Gothic" pitchFamily="34" charset="0"/>
                        </a:rPr>
                        <a:t>Parrocchia</a:t>
                      </a:r>
                      <a:endParaRPr lang="it-IT" b="1" dirty="0">
                        <a:latin typeface="Century Gothic" pitchFamily="34" charset="0"/>
                      </a:endParaRPr>
                    </a:p>
                  </a:txBody>
                  <a:tcPr anchor="ctr"/>
                </a:tc>
                <a:tc>
                  <a:txBody>
                    <a:bodyPr/>
                    <a:lstStyle/>
                    <a:p>
                      <a:pPr algn="ctr"/>
                      <a:r>
                        <a:rPr lang="it-IT" b="1" dirty="0" smtClean="0">
                          <a:latin typeface="Century Gothic" pitchFamily="34" charset="0"/>
                        </a:rPr>
                        <a:t>Italiani</a:t>
                      </a:r>
                      <a:endParaRPr lang="it-IT" b="1" dirty="0">
                        <a:latin typeface="Century Gothic" pitchFamily="34" charset="0"/>
                      </a:endParaRPr>
                    </a:p>
                  </a:txBody>
                  <a:tcPr anchor="ctr"/>
                </a:tc>
                <a:tc>
                  <a:txBody>
                    <a:bodyPr/>
                    <a:lstStyle/>
                    <a:p>
                      <a:pPr algn="ctr"/>
                      <a:r>
                        <a:rPr lang="it-IT" b="1" dirty="0" smtClean="0">
                          <a:latin typeface="Century Gothic" pitchFamily="34" charset="0"/>
                        </a:rPr>
                        <a:t>Stranieri</a:t>
                      </a:r>
                      <a:endParaRPr lang="it-IT" b="1" dirty="0">
                        <a:latin typeface="Century Gothic" pitchFamily="34" charset="0"/>
                      </a:endParaRPr>
                    </a:p>
                  </a:txBody>
                  <a:tcPr anchor="ctr"/>
                </a:tc>
                <a:tc>
                  <a:txBody>
                    <a:bodyPr/>
                    <a:lstStyle/>
                    <a:p>
                      <a:pPr algn="ctr"/>
                      <a:r>
                        <a:rPr lang="it-IT" b="1" dirty="0" smtClean="0">
                          <a:latin typeface="Century Gothic" pitchFamily="34" charset="0"/>
                        </a:rPr>
                        <a:t>Totali residenti</a:t>
                      </a:r>
                      <a:endParaRPr lang="it-IT" b="1" dirty="0">
                        <a:latin typeface="Century Gothic" pitchFamily="34" charset="0"/>
                      </a:endParaRPr>
                    </a:p>
                  </a:txBody>
                  <a:tcPr anchor="ctr"/>
                </a:tc>
                <a:tc>
                  <a:txBody>
                    <a:bodyPr/>
                    <a:lstStyle/>
                    <a:p>
                      <a:pPr algn="ctr"/>
                      <a:r>
                        <a:rPr lang="it-IT" b="1" dirty="0" smtClean="0">
                          <a:latin typeface="Century Gothic" pitchFamily="34" charset="0"/>
                        </a:rPr>
                        <a:t>Percentuale stranieri</a:t>
                      </a:r>
                      <a:endParaRPr lang="it-IT" b="1" dirty="0">
                        <a:latin typeface="Century Gothic" pitchFamily="34" charset="0"/>
                      </a:endParaRPr>
                    </a:p>
                  </a:txBody>
                  <a:tcPr anchor="ctr"/>
                </a:tc>
              </a:tr>
              <a:tr h="370840">
                <a:tc gridSpan="5">
                  <a:txBody>
                    <a:bodyPr/>
                    <a:lstStyle/>
                    <a:p>
                      <a:pPr algn="ctr"/>
                      <a:r>
                        <a:rPr lang="it-IT" sz="2800" b="1" kern="1200" dirty="0" smtClean="0">
                          <a:solidFill>
                            <a:srgbClr val="7030A0"/>
                          </a:solidFill>
                          <a:latin typeface="Century Gothic" pitchFamily="34" charset="0"/>
                          <a:ea typeface="+mn-ea"/>
                          <a:cs typeface="+mn-cs"/>
                        </a:rPr>
                        <a:t>Nell’alta classifica: le prime tre parrocchie</a:t>
                      </a: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dirty="0"/>
                    </a:p>
                  </a:txBody>
                  <a:tcPr/>
                </a:tc>
              </a:tr>
              <a:tr h="370840">
                <a:tc>
                  <a:txBody>
                    <a:bodyPr/>
                    <a:lstStyle/>
                    <a:p>
                      <a:pPr algn="ctr"/>
                      <a:r>
                        <a:rPr lang="it-IT" b="1" dirty="0" smtClean="0">
                          <a:latin typeface="Century Gothic" pitchFamily="34" charset="0"/>
                        </a:rPr>
                        <a:t>B.V. del Carmine</a:t>
                      </a:r>
                      <a:endParaRPr lang="it-IT" b="1" dirty="0">
                        <a:latin typeface="Century Gothic" pitchFamily="34" charset="0"/>
                      </a:endParaRPr>
                    </a:p>
                  </a:txBody>
                  <a:tcPr anchor="ctr"/>
                </a:tc>
                <a:tc>
                  <a:txBody>
                    <a:bodyPr/>
                    <a:lstStyle/>
                    <a:p>
                      <a:pPr algn="ctr"/>
                      <a:r>
                        <a:rPr lang="it-IT" b="1" dirty="0" smtClean="0">
                          <a:latin typeface="Century Gothic" pitchFamily="34" charset="0"/>
                        </a:rPr>
                        <a:t>3446</a:t>
                      </a:r>
                      <a:endParaRPr lang="it-IT" b="1" dirty="0">
                        <a:latin typeface="Century Gothic" pitchFamily="34" charset="0"/>
                      </a:endParaRPr>
                    </a:p>
                  </a:txBody>
                  <a:tcPr anchor="ctr"/>
                </a:tc>
                <a:tc>
                  <a:txBody>
                    <a:bodyPr/>
                    <a:lstStyle/>
                    <a:p>
                      <a:pPr algn="ctr"/>
                      <a:r>
                        <a:rPr lang="it-IT" b="1" dirty="0" smtClean="0">
                          <a:latin typeface="Century Gothic" pitchFamily="34" charset="0"/>
                        </a:rPr>
                        <a:t>1214</a:t>
                      </a:r>
                      <a:endParaRPr lang="it-IT" b="1" dirty="0">
                        <a:latin typeface="Century Gothic" pitchFamily="34" charset="0"/>
                      </a:endParaRPr>
                    </a:p>
                  </a:txBody>
                  <a:tcPr anchor="ctr"/>
                </a:tc>
                <a:tc>
                  <a:txBody>
                    <a:bodyPr/>
                    <a:lstStyle/>
                    <a:p>
                      <a:pPr algn="ctr"/>
                      <a:r>
                        <a:rPr lang="it-IT" b="1" dirty="0" smtClean="0">
                          <a:latin typeface="Century Gothic" pitchFamily="34" charset="0"/>
                        </a:rPr>
                        <a:t>4660</a:t>
                      </a:r>
                      <a:endParaRPr lang="it-IT" b="1" dirty="0">
                        <a:latin typeface="Century Gothic" pitchFamily="34" charset="0"/>
                      </a:endParaRPr>
                    </a:p>
                  </a:txBody>
                  <a:tcPr anchor="ctr"/>
                </a:tc>
                <a:tc>
                  <a:txBody>
                    <a:bodyPr/>
                    <a:lstStyle/>
                    <a:p>
                      <a:pPr algn="ctr"/>
                      <a:r>
                        <a:rPr lang="it-IT" sz="2400" b="1" dirty="0" smtClean="0">
                          <a:latin typeface="Century Gothic" pitchFamily="34" charset="0"/>
                        </a:rPr>
                        <a:t>26,05%</a:t>
                      </a:r>
                      <a:endParaRPr lang="it-IT" sz="2400" b="1" dirty="0">
                        <a:latin typeface="Century Gothic" pitchFamily="34" charset="0"/>
                      </a:endParaRPr>
                    </a:p>
                  </a:txBody>
                  <a:tcPr anchor="ctr"/>
                </a:tc>
              </a:tr>
              <a:tr h="370840">
                <a:tc>
                  <a:txBody>
                    <a:bodyPr/>
                    <a:lstStyle/>
                    <a:p>
                      <a:pPr algn="ctr"/>
                      <a:r>
                        <a:rPr lang="it-IT" b="1" dirty="0" smtClean="0">
                          <a:latin typeface="Century Gothic" pitchFamily="34" charset="0"/>
                        </a:rPr>
                        <a:t>S. Giorgio Maggiore</a:t>
                      </a:r>
                      <a:endParaRPr lang="it-IT" b="1" dirty="0">
                        <a:latin typeface="Century Gothic" pitchFamily="34" charset="0"/>
                      </a:endParaRPr>
                    </a:p>
                  </a:txBody>
                  <a:tcPr anchor="ctr"/>
                </a:tc>
                <a:tc>
                  <a:txBody>
                    <a:bodyPr/>
                    <a:lstStyle/>
                    <a:p>
                      <a:pPr algn="ctr"/>
                      <a:r>
                        <a:rPr lang="it-IT" b="1" dirty="0" smtClean="0">
                          <a:latin typeface="Century Gothic" pitchFamily="34" charset="0"/>
                        </a:rPr>
                        <a:t>2234</a:t>
                      </a:r>
                      <a:endParaRPr lang="it-IT" b="1" dirty="0">
                        <a:latin typeface="Century Gothic" pitchFamily="34" charset="0"/>
                      </a:endParaRPr>
                    </a:p>
                  </a:txBody>
                  <a:tcPr anchor="ctr"/>
                </a:tc>
                <a:tc>
                  <a:txBody>
                    <a:bodyPr/>
                    <a:lstStyle/>
                    <a:p>
                      <a:pPr algn="ctr"/>
                      <a:r>
                        <a:rPr lang="it-IT" b="1" dirty="0" smtClean="0">
                          <a:latin typeface="Century Gothic" pitchFamily="34" charset="0"/>
                        </a:rPr>
                        <a:t>670</a:t>
                      </a:r>
                      <a:endParaRPr lang="it-IT" b="1" dirty="0">
                        <a:latin typeface="Century Gothic" pitchFamily="34" charset="0"/>
                      </a:endParaRPr>
                    </a:p>
                  </a:txBody>
                  <a:tcPr anchor="ctr"/>
                </a:tc>
                <a:tc>
                  <a:txBody>
                    <a:bodyPr/>
                    <a:lstStyle/>
                    <a:p>
                      <a:pPr algn="ctr"/>
                      <a:r>
                        <a:rPr lang="it-IT" b="1" dirty="0" smtClean="0">
                          <a:latin typeface="Century Gothic" pitchFamily="34" charset="0"/>
                        </a:rPr>
                        <a:t>2904</a:t>
                      </a:r>
                      <a:endParaRPr lang="it-IT" b="1" dirty="0">
                        <a:latin typeface="Century Gothic" pitchFamily="34" charset="0"/>
                      </a:endParaRPr>
                    </a:p>
                  </a:txBody>
                  <a:tcPr anchor="ctr"/>
                </a:tc>
                <a:tc>
                  <a:txBody>
                    <a:bodyPr/>
                    <a:lstStyle/>
                    <a:p>
                      <a:pPr algn="ctr"/>
                      <a:r>
                        <a:rPr lang="it-IT" sz="2400" b="1" dirty="0" smtClean="0">
                          <a:latin typeface="Century Gothic" pitchFamily="34" charset="0"/>
                        </a:rPr>
                        <a:t>23,07%</a:t>
                      </a:r>
                      <a:endParaRPr lang="it-IT" sz="2400" b="1" dirty="0">
                        <a:latin typeface="Century Gothic" pitchFamily="34" charset="0"/>
                      </a:endParaRPr>
                    </a:p>
                  </a:txBody>
                  <a:tcPr anchor="ctr"/>
                </a:tc>
              </a:tr>
              <a:tr h="370840">
                <a:tc>
                  <a:txBody>
                    <a:bodyPr/>
                    <a:lstStyle/>
                    <a:p>
                      <a:pPr algn="ctr"/>
                      <a:r>
                        <a:rPr lang="it-IT" b="1" dirty="0" smtClean="0">
                          <a:latin typeface="Century Gothic" pitchFamily="34" charset="0"/>
                        </a:rPr>
                        <a:t>S. Anna (</a:t>
                      </a:r>
                      <a:r>
                        <a:rPr lang="it-IT" b="1" dirty="0" err="1" smtClean="0">
                          <a:latin typeface="Century Gothic" pitchFamily="34" charset="0"/>
                        </a:rPr>
                        <a:t>Paparotti</a:t>
                      </a:r>
                      <a:r>
                        <a:rPr lang="it-IT" b="1" dirty="0" smtClean="0">
                          <a:latin typeface="Century Gothic" pitchFamily="34" charset="0"/>
                        </a:rPr>
                        <a:t>)</a:t>
                      </a:r>
                      <a:endParaRPr lang="it-IT" b="1" dirty="0">
                        <a:latin typeface="Century Gothic" pitchFamily="34" charset="0"/>
                      </a:endParaRPr>
                    </a:p>
                  </a:txBody>
                  <a:tcPr anchor="ctr"/>
                </a:tc>
                <a:tc>
                  <a:txBody>
                    <a:bodyPr/>
                    <a:lstStyle/>
                    <a:p>
                      <a:pPr algn="ctr"/>
                      <a:r>
                        <a:rPr lang="it-IT" b="1" dirty="0" smtClean="0">
                          <a:latin typeface="Century Gothic" pitchFamily="34" charset="0"/>
                        </a:rPr>
                        <a:t>1287</a:t>
                      </a:r>
                      <a:endParaRPr lang="it-IT" b="1" dirty="0">
                        <a:latin typeface="Century Gothic" pitchFamily="34" charset="0"/>
                      </a:endParaRPr>
                    </a:p>
                  </a:txBody>
                  <a:tcPr anchor="ctr"/>
                </a:tc>
                <a:tc>
                  <a:txBody>
                    <a:bodyPr/>
                    <a:lstStyle/>
                    <a:p>
                      <a:pPr algn="ctr"/>
                      <a:r>
                        <a:rPr lang="it-IT" b="1" dirty="0" smtClean="0">
                          <a:latin typeface="Century Gothic" pitchFamily="34" charset="0"/>
                        </a:rPr>
                        <a:t>326</a:t>
                      </a:r>
                      <a:endParaRPr lang="it-IT" b="1" dirty="0">
                        <a:latin typeface="Century Gothic" pitchFamily="34" charset="0"/>
                      </a:endParaRPr>
                    </a:p>
                  </a:txBody>
                  <a:tcPr anchor="ctr"/>
                </a:tc>
                <a:tc>
                  <a:txBody>
                    <a:bodyPr/>
                    <a:lstStyle/>
                    <a:p>
                      <a:pPr algn="ctr"/>
                      <a:r>
                        <a:rPr lang="it-IT" b="1" dirty="0" smtClean="0">
                          <a:latin typeface="Century Gothic" pitchFamily="34" charset="0"/>
                        </a:rPr>
                        <a:t>1613</a:t>
                      </a:r>
                      <a:endParaRPr lang="it-IT" b="1" dirty="0">
                        <a:latin typeface="Century Gothic" pitchFamily="34" charset="0"/>
                      </a:endParaRPr>
                    </a:p>
                  </a:txBody>
                  <a:tcPr anchor="ctr"/>
                </a:tc>
                <a:tc>
                  <a:txBody>
                    <a:bodyPr/>
                    <a:lstStyle/>
                    <a:p>
                      <a:pPr algn="ctr"/>
                      <a:r>
                        <a:rPr lang="it-IT" sz="2400" b="1" dirty="0" smtClean="0">
                          <a:latin typeface="Century Gothic" pitchFamily="34" charset="0"/>
                        </a:rPr>
                        <a:t>20,21%</a:t>
                      </a:r>
                      <a:endParaRPr lang="it-IT" sz="2400" b="1" dirty="0">
                        <a:latin typeface="Century Gothic" pitchFamily="34" charset="0"/>
                      </a:endParaRPr>
                    </a:p>
                  </a:txBody>
                  <a:tcPr anchor="ctr"/>
                </a:tc>
              </a:tr>
            </a:tbl>
          </a:graphicData>
        </a:graphic>
      </p:graphicFrame>
    </p:spTree>
  </p:cSld>
  <p:clrMapOvr>
    <a:masterClrMapping/>
  </p:clrMapOvr>
  <p:transition>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1" name="CasellaDiTesto 10"/>
          <p:cNvSpPr txBox="1"/>
          <p:nvPr/>
        </p:nvSpPr>
        <p:spPr>
          <a:xfrm>
            <a:off x="755576" y="5877272"/>
            <a:ext cx="8136903" cy="369332"/>
          </a:xfrm>
          <a:prstGeom prst="rect">
            <a:avLst/>
          </a:prstGeom>
          <a:noFill/>
        </p:spPr>
        <p:txBody>
          <a:bodyPr wrap="square" rtlCol="0">
            <a:spAutoFit/>
          </a:bodyPr>
          <a:lstStyle/>
          <a:p>
            <a:r>
              <a:rPr lang="it-IT" b="1" dirty="0" smtClean="0">
                <a:latin typeface="Century Gothic" pitchFamily="34" charset="0"/>
              </a:rPr>
              <a:t>Fonte: Anagrafe comunale. Dati rilevati al 31 dicembre 2013</a:t>
            </a:r>
            <a:endParaRPr lang="it-IT" b="1" dirty="0">
              <a:latin typeface="Century Gothic" pitchFamily="34" charset="0"/>
            </a:endParaRPr>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5" name="CasellaDiTesto 14"/>
          <p:cNvSpPr txBox="1"/>
          <p:nvPr/>
        </p:nvSpPr>
        <p:spPr>
          <a:xfrm>
            <a:off x="7524328" y="5805264"/>
            <a:ext cx="1000595" cy="523220"/>
          </a:xfrm>
          <a:prstGeom prst="rect">
            <a:avLst/>
          </a:prstGeom>
          <a:noFill/>
        </p:spPr>
        <p:txBody>
          <a:bodyPr wrap="none" rtlCol="0">
            <a:spAutoFit/>
          </a:bodyPr>
          <a:lstStyle/>
          <a:p>
            <a:r>
              <a:rPr lang="it-IT" sz="2800" i="1" dirty="0" smtClean="0">
                <a:latin typeface="Times New Roman" pitchFamily="18" charset="0"/>
                <a:cs typeface="Times New Roman" pitchFamily="18" charset="0"/>
              </a:rPr>
              <a:t>segue</a:t>
            </a:r>
            <a:endParaRPr lang="it-IT" sz="2800" i="1" dirty="0">
              <a:latin typeface="Times New Roman" pitchFamily="18" charset="0"/>
              <a:cs typeface="Times New Roman" pitchFamily="18" charset="0"/>
            </a:endParaRPr>
          </a:p>
        </p:txBody>
      </p:sp>
      <p:sp>
        <p:nvSpPr>
          <p:cNvPr id="16" name="Rettangolo 15"/>
          <p:cNvSpPr/>
          <p:nvPr/>
        </p:nvSpPr>
        <p:spPr>
          <a:xfrm>
            <a:off x="0" y="332656"/>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a:t>
            </a:r>
          </a:p>
          <a:p>
            <a:pPr algn="ctr"/>
            <a:r>
              <a:rPr lang="it-IT" sz="3200" b="1" dirty="0" smtClean="0">
                <a:latin typeface="Century Gothic" pitchFamily="34" charset="0"/>
                <a:cs typeface="Times New Roman" pitchFamily="18" charset="0"/>
              </a:rPr>
              <a:t>in alcune parrocchie del Vicariato Urbano</a:t>
            </a:r>
            <a:endParaRPr lang="it-IT" sz="3600" b="1" dirty="0">
              <a:latin typeface="Century Gothic" pitchFamily="34" charset="0"/>
              <a:cs typeface="Times New Roman" pitchFamily="18" charset="0"/>
            </a:endParaRPr>
          </a:p>
        </p:txBody>
      </p:sp>
      <p:graphicFrame>
        <p:nvGraphicFramePr>
          <p:cNvPr id="12" name="Tabella 11"/>
          <p:cNvGraphicFramePr>
            <a:graphicFrameLocks noGrp="1"/>
          </p:cNvGraphicFramePr>
          <p:nvPr/>
        </p:nvGraphicFramePr>
        <p:xfrm>
          <a:off x="755576" y="1700808"/>
          <a:ext cx="7113600" cy="3810000"/>
        </p:xfrm>
        <a:graphic>
          <a:graphicData uri="http://schemas.openxmlformats.org/drawingml/2006/table">
            <a:tbl>
              <a:tblPr firstRow="1" bandRow="1">
                <a:tableStyleId>{5C22544A-7EE6-4342-B048-85BDC9FD1C3A}</a:tableStyleId>
              </a:tblPr>
              <a:tblGrid>
                <a:gridCol w="1728000"/>
                <a:gridCol w="1219200"/>
                <a:gridCol w="1219200"/>
                <a:gridCol w="1219200"/>
                <a:gridCol w="1728000"/>
              </a:tblGrid>
              <a:tr h="370840">
                <a:tc>
                  <a:txBody>
                    <a:bodyPr/>
                    <a:lstStyle/>
                    <a:p>
                      <a:pPr algn="ctr"/>
                      <a:r>
                        <a:rPr lang="it-IT" b="1" dirty="0" smtClean="0">
                          <a:latin typeface="Century Gothic" pitchFamily="34" charset="0"/>
                        </a:rPr>
                        <a:t>Parrocchia</a:t>
                      </a:r>
                      <a:endParaRPr lang="it-IT" b="1" dirty="0">
                        <a:latin typeface="Century Gothic" pitchFamily="34" charset="0"/>
                      </a:endParaRPr>
                    </a:p>
                  </a:txBody>
                  <a:tcPr anchor="ctr"/>
                </a:tc>
                <a:tc>
                  <a:txBody>
                    <a:bodyPr/>
                    <a:lstStyle/>
                    <a:p>
                      <a:pPr algn="ctr"/>
                      <a:r>
                        <a:rPr lang="it-IT" b="1" dirty="0" smtClean="0">
                          <a:latin typeface="Century Gothic" pitchFamily="34" charset="0"/>
                        </a:rPr>
                        <a:t>Italiani</a:t>
                      </a:r>
                      <a:endParaRPr lang="it-IT" b="1" dirty="0">
                        <a:latin typeface="Century Gothic" pitchFamily="34" charset="0"/>
                      </a:endParaRPr>
                    </a:p>
                  </a:txBody>
                  <a:tcPr anchor="ctr"/>
                </a:tc>
                <a:tc>
                  <a:txBody>
                    <a:bodyPr/>
                    <a:lstStyle/>
                    <a:p>
                      <a:pPr algn="ctr"/>
                      <a:r>
                        <a:rPr lang="it-IT" b="1" dirty="0" smtClean="0">
                          <a:latin typeface="Century Gothic" pitchFamily="34" charset="0"/>
                        </a:rPr>
                        <a:t>Stranieri</a:t>
                      </a:r>
                      <a:endParaRPr lang="it-IT" b="1" dirty="0">
                        <a:latin typeface="Century Gothic" pitchFamily="34" charset="0"/>
                      </a:endParaRPr>
                    </a:p>
                  </a:txBody>
                  <a:tcPr anchor="ctr"/>
                </a:tc>
                <a:tc>
                  <a:txBody>
                    <a:bodyPr/>
                    <a:lstStyle/>
                    <a:p>
                      <a:pPr algn="ctr"/>
                      <a:r>
                        <a:rPr lang="it-IT" b="1" dirty="0" smtClean="0">
                          <a:latin typeface="Century Gothic" pitchFamily="34" charset="0"/>
                        </a:rPr>
                        <a:t>Totali residenti</a:t>
                      </a:r>
                      <a:endParaRPr lang="it-IT" b="1" dirty="0">
                        <a:latin typeface="Century Gothic" pitchFamily="34" charset="0"/>
                      </a:endParaRPr>
                    </a:p>
                  </a:txBody>
                  <a:tcPr anchor="ctr"/>
                </a:tc>
                <a:tc>
                  <a:txBody>
                    <a:bodyPr/>
                    <a:lstStyle/>
                    <a:p>
                      <a:pPr algn="ctr"/>
                      <a:r>
                        <a:rPr lang="it-IT" b="1" dirty="0" smtClean="0">
                          <a:latin typeface="Century Gothic" pitchFamily="34" charset="0"/>
                        </a:rPr>
                        <a:t>Percentuale stranieri</a:t>
                      </a:r>
                      <a:endParaRPr lang="it-IT" b="1" dirty="0">
                        <a:latin typeface="Century Gothic" pitchFamily="34" charset="0"/>
                      </a:endParaRPr>
                    </a:p>
                  </a:txBody>
                  <a:tcPr anchor="ctr"/>
                </a:tc>
              </a:tr>
              <a:tr h="370840">
                <a:tc gridSpan="5">
                  <a:txBody>
                    <a:bodyPr/>
                    <a:lstStyle/>
                    <a:p>
                      <a:pPr algn="ctr"/>
                      <a:r>
                        <a:rPr lang="it-IT" sz="2800" b="1" kern="1200" dirty="0" smtClean="0">
                          <a:solidFill>
                            <a:srgbClr val="7030A0"/>
                          </a:solidFill>
                          <a:latin typeface="Century Gothic" pitchFamily="34" charset="0"/>
                          <a:ea typeface="+mn-ea"/>
                          <a:cs typeface="+mn-cs"/>
                        </a:rPr>
                        <a:t>Nella bassa classifica: le ultime tre parrocchie</a:t>
                      </a: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dirty="0"/>
                    </a:p>
                  </a:txBody>
                  <a:tcPr/>
                </a:tc>
              </a:tr>
              <a:tr h="370840">
                <a:tc>
                  <a:txBody>
                    <a:bodyPr/>
                    <a:lstStyle/>
                    <a:p>
                      <a:pPr algn="ctr"/>
                      <a:r>
                        <a:rPr lang="it-IT" sz="1600" b="0" dirty="0" smtClean="0">
                          <a:latin typeface="Century Gothic" pitchFamily="34" charset="0"/>
                        </a:rPr>
                        <a:t>S. Antonio da</a:t>
                      </a:r>
                      <a:r>
                        <a:rPr lang="it-IT" sz="1600" b="0" baseline="0" dirty="0" smtClean="0">
                          <a:latin typeface="Century Gothic" pitchFamily="34" charset="0"/>
                        </a:rPr>
                        <a:t> Padova (Rizzi)</a:t>
                      </a:r>
                      <a:endParaRPr lang="it-IT" sz="1600" b="0" dirty="0">
                        <a:latin typeface="Century Gothic" pitchFamily="34" charset="0"/>
                      </a:endParaRPr>
                    </a:p>
                  </a:txBody>
                  <a:tcPr anchor="ctr"/>
                </a:tc>
                <a:tc>
                  <a:txBody>
                    <a:bodyPr/>
                    <a:lstStyle/>
                    <a:p>
                      <a:pPr algn="ctr"/>
                      <a:r>
                        <a:rPr lang="it-IT" b="0" dirty="0" smtClean="0">
                          <a:latin typeface="Century Gothic" pitchFamily="34" charset="0"/>
                        </a:rPr>
                        <a:t>1883</a:t>
                      </a:r>
                      <a:endParaRPr lang="it-IT" b="0" dirty="0">
                        <a:latin typeface="Century Gothic" pitchFamily="34" charset="0"/>
                      </a:endParaRPr>
                    </a:p>
                  </a:txBody>
                  <a:tcPr anchor="ctr"/>
                </a:tc>
                <a:tc>
                  <a:txBody>
                    <a:bodyPr/>
                    <a:lstStyle/>
                    <a:p>
                      <a:pPr algn="ctr"/>
                      <a:r>
                        <a:rPr lang="it-IT" b="0" dirty="0" smtClean="0">
                          <a:latin typeface="Century Gothic" pitchFamily="34" charset="0"/>
                        </a:rPr>
                        <a:t>102</a:t>
                      </a:r>
                      <a:endParaRPr lang="it-IT" b="0" dirty="0">
                        <a:latin typeface="Century Gothic" pitchFamily="34" charset="0"/>
                      </a:endParaRPr>
                    </a:p>
                  </a:txBody>
                  <a:tcPr anchor="ctr"/>
                </a:tc>
                <a:tc>
                  <a:txBody>
                    <a:bodyPr/>
                    <a:lstStyle/>
                    <a:p>
                      <a:pPr algn="ctr"/>
                      <a:r>
                        <a:rPr lang="it-IT" b="0" dirty="0" smtClean="0">
                          <a:latin typeface="Century Gothic" pitchFamily="34" charset="0"/>
                        </a:rPr>
                        <a:t>1985</a:t>
                      </a:r>
                      <a:endParaRPr lang="it-IT" b="0" dirty="0">
                        <a:latin typeface="Century Gothic" pitchFamily="34" charset="0"/>
                      </a:endParaRPr>
                    </a:p>
                  </a:txBody>
                  <a:tcPr anchor="ctr"/>
                </a:tc>
                <a:tc>
                  <a:txBody>
                    <a:bodyPr/>
                    <a:lstStyle/>
                    <a:p>
                      <a:pPr algn="ctr"/>
                      <a:r>
                        <a:rPr lang="it-IT" sz="2400" b="1" dirty="0" smtClean="0">
                          <a:solidFill>
                            <a:srgbClr val="7030A0"/>
                          </a:solidFill>
                          <a:latin typeface="Century Gothic" pitchFamily="34" charset="0"/>
                        </a:rPr>
                        <a:t>5,14%</a:t>
                      </a:r>
                      <a:endParaRPr lang="it-IT" sz="2400" b="1" dirty="0">
                        <a:solidFill>
                          <a:srgbClr val="7030A0"/>
                        </a:solidFill>
                        <a:latin typeface="Century Gothic" pitchFamily="34" charset="0"/>
                      </a:endParaRPr>
                    </a:p>
                  </a:txBody>
                  <a:tcPr anchor="ctr"/>
                </a:tc>
              </a:tr>
              <a:tr h="370840">
                <a:tc>
                  <a:txBody>
                    <a:bodyPr/>
                    <a:lstStyle/>
                    <a:p>
                      <a:pPr algn="ctr"/>
                      <a:r>
                        <a:rPr lang="it-IT" sz="1600" b="0" dirty="0" smtClean="0">
                          <a:latin typeface="Century Gothic" pitchFamily="34" charset="0"/>
                        </a:rPr>
                        <a:t>S. Giacomo Apostolo (</a:t>
                      </a:r>
                      <a:r>
                        <a:rPr lang="it-IT" sz="1600" b="0" dirty="0" err="1" smtClean="0">
                          <a:latin typeface="Century Gothic" pitchFamily="34" charset="0"/>
                        </a:rPr>
                        <a:t>Beivars</a:t>
                      </a:r>
                      <a:r>
                        <a:rPr lang="it-IT" sz="1600" b="0" dirty="0" smtClean="0">
                          <a:latin typeface="Century Gothic" pitchFamily="34" charset="0"/>
                        </a:rPr>
                        <a:t>)</a:t>
                      </a:r>
                      <a:endParaRPr lang="it-IT" sz="1600" b="0" dirty="0">
                        <a:latin typeface="Century Gothic" pitchFamily="34" charset="0"/>
                      </a:endParaRPr>
                    </a:p>
                  </a:txBody>
                  <a:tcPr anchor="ctr"/>
                </a:tc>
                <a:tc>
                  <a:txBody>
                    <a:bodyPr/>
                    <a:lstStyle/>
                    <a:p>
                      <a:pPr algn="ctr"/>
                      <a:r>
                        <a:rPr lang="it-IT" b="0" dirty="0" smtClean="0">
                          <a:latin typeface="Century Gothic" pitchFamily="34" charset="0"/>
                        </a:rPr>
                        <a:t>1403</a:t>
                      </a:r>
                      <a:endParaRPr lang="it-IT" b="0" dirty="0">
                        <a:latin typeface="Century Gothic" pitchFamily="34" charset="0"/>
                      </a:endParaRPr>
                    </a:p>
                  </a:txBody>
                  <a:tcPr anchor="ctr"/>
                </a:tc>
                <a:tc>
                  <a:txBody>
                    <a:bodyPr/>
                    <a:lstStyle/>
                    <a:p>
                      <a:pPr algn="ctr"/>
                      <a:r>
                        <a:rPr lang="it-IT" b="0" dirty="0" smtClean="0">
                          <a:latin typeface="Century Gothic" pitchFamily="34" charset="0"/>
                        </a:rPr>
                        <a:t>76</a:t>
                      </a:r>
                      <a:endParaRPr lang="it-IT" b="0" dirty="0">
                        <a:latin typeface="Century Gothic" pitchFamily="34" charset="0"/>
                      </a:endParaRPr>
                    </a:p>
                  </a:txBody>
                  <a:tcPr anchor="ctr"/>
                </a:tc>
                <a:tc>
                  <a:txBody>
                    <a:bodyPr/>
                    <a:lstStyle/>
                    <a:p>
                      <a:pPr algn="ctr"/>
                      <a:r>
                        <a:rPr lang="it-IT" b="0" dirty="0" smtClean="0">
                          <a:latin typeface="Century Gothic" pitchFamily="34" charset="0"/>
                        </a:rPr>
                        <a:t>1479</a:t>
                      </a:r>
                      <a:endParaRPr lang="it-IT" b="0" dirty="0">
                        <a:latin typeface="Century Gothic" pitchFamily="34" charset="0"/>
                      </a:endParaRPr>
                    </a:p>
                  </a:txBody>
                  <a:tcPr anchor="ctr"/>
                </a:tc>
                <a:tc>
                  <a:txBody>
                    <a:bodyPr/>
                    <a:lstStyle/>
                    <a:p>
                      <a:pPr algn="ctr"/>
                      <a:r>
                        <a:rPr lang="it-IT" sz="2400" b="1" dirty="0" smtClean="0">
                          <a:solidFill>
                            <a:srgbClr val="7030A0"/>
                          </a:solidFill>
                          <a:latin typeface="Century Gothic" pitchFamily="34" charset="0"/>
                        </a:rPr>
                        <a:t>5,14%</a:t>
                      </a:r>
                      <a:endParaRPr lang="it-IT" sz="2400" b="1" dirty="0">
                        <a:solidFill>
                          <a:srgbClr val="7030A0"/>
                        </a:solidFill>
                        <a:latin typeface="Century Gothic" pitchFamily="34" charset="0"/>
                      </a:endParaRPr>
                    </a:p>
                  </a:txBody>
                  <a:tcPr anchor="ctr"/>
                </a:tc>
              </a:tr>
              <a:tr h="370840">
                <a:tc>
                  <a:txBody>
                    <a:bodyPr/>
                    <a:lstStyle/>
                    <a:p>
                      <a:pPr algn="ctr"/>
                      <a:r>
                        <a:rPr lang="it-IT" sz="1600" b="0" dirty="0" smtClean="0">
                          <a:latin typeface="Century Gothic" pitchFamily="34" charset="0"/>
                        </a:rPr>
                        <a:t>S. Giovanni Battista (</a:t>
                      </a:r>
                      <a:r>
                        <a:rPr lang="it-IT" sz="1600" b="0" dirty="0" err="1" smtClean="0">
                          <a:latin typeface="Century Gothic" pitchFamily="34" charset="0"/>
                        </a:rPr>
                        <a:t>Godia</a:t>
                      </a:r>
                      <a:r>
                        <a:rPr lang="it-IT" sz="1600" b="0" dirty="0" smtClean="0">
                          <a:latin typeface="Century Gothic" pitchFamily="34" charset="0"/>
                        </a:rPr>
                        <a:t>)</a:t>
                      </a:r>
                      <a:endParaRPr lang="it-IT" sz="1600" b="0" dirty="0">
                        <a:latin typeface="Century Gothic" pitchFamily="34" charset="0"/>
                      </a:endParaRPr>
                    </a:p>
                  </a:txBody>
                  <a:tcPr anchor="ctr"/>
                </a:tc>
                <a:tc>
                  <a:txBody>
                    <a:bodyPr/>
                    <a:lstStyle/>
                    <a:p>
                      <a:pPr algn="ctr"/>
                      <a:r>
                        <a:rPr lang="it-IT" b="0" dirty="0" smtClean="0">
                          <a:latin typeface="Century Gothic" pitchFamily="34" charset="0"/>
                        </a:rPr>
                        <a:t>1219</a:t>
                      </a:r>
                      <a:endParaRPr lang="it-IT" b="0" dirty="0">
                        <a:latin typeface="Century Gothic" pitchFamily="34" charset="0"/>
                      </a:endParaRPr>
                    </a:p>
                  </a:txBody>
                  <a:tcPr anchor="ctr"/>
                </a:tc>
                <a:tc>
                  <a:txBody>
                    <a:bodyPr/>
                    <a:lstStyle/>
                    <a:p>
                      <a:pPr algn="ctr"/>
                      <a:r>
                        <a:rPr lang="it-IT" b="0" dirty="0" smtClean="0">
                          <a:latin typeface="Century Gothic" pitchFamily="34" charset="0"/>
                        </a:rPr>
                        <a:t>63</a:t>
                      </a:r>
                      <a:endParaRPr lang="it-IT" b="0" dirty="0">
                        <a:latin typeface="Century Gothic" pitchFamily="34" charset="0"/>
                      </a:endParaRPr>
                    </a:p>
                  </a:txBody>
                  <a:tcPr anchor="ctr"/>
                </a:tc>
                <a:tc>
                  <a:txBody>
                    <a:bodyPr/>
                    <a:lstStyle/>
                    <a:p>
                      <a:pPr algn="ctr"/>
                      <a:r>
                        <a:rPr lang="it-IT" b="0" dirty="0" smtClean="0">
                          <a:latin typeface="Century Gothic" pitchFamily="34" charset="0"/>
                        </a:rPr>
                        <a:t>1282</a:t>
                      </a:r>
                      <a:endParaRPr lang="it-IT" b="0" dirty="0">
                        <a:latin typeface="Century Gothic" pitchFamily="34" charset="0"/>
                      </a:endParaRPr>
                    </a:p>
                  </a:txBody>
                  <a:tcPr anchor="ctr"/>
                </a:tc>
                <a:tc>
                  <a:txBody>
                    <a:bodyPr/>
                    <a:lstStyle/>
                    <a:p>
                      <a:pPr algn="ctr"/>
                      <a:r>
                        <a:rPr lang="it-IT" sz="2400" b="1" dirty="0" smtClean="0">
                          <a:solidFill>
                            <a:srgbClr val="7030A0"/>
                          </a:solidFill>
                          <a:latin typeface="Century Gothic" pitchFamily="34" charset="0"/>
                        </a:rPr>
                        <a:t>4,91%</a:t>
                      </a:r>
                      <a:endParaRPr lang="it-IT" sz="2400" b="1" dirty="0">
                        <a:solidFill>
                          <a:srgbClr val="7030A0"/>
                        </a:solidFill>
                        <a:latin typeface="Century Gothic" pitchFamily="34" charset="0"/>
                      </a:endParaRPr>
                    </a:p>
                  </a:txBody>
                  <a:tcPr anchor="ctr"/>
                </a:tc>
              </a:tr>
            </a:tbl>
          </a:graphicData>
        </a:graphic>
      </p:graphicFrame>
    </p:spTree>
  </p:cSld>
  <p:clrMapOvr>
    <a:masterClrMapping/>
  </p:clrMapOvr>
  <p:transition>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1" name="CasellaDiTesto 10"/>
          <p:cNvSpPr txBox="1"/>
          <p:nvPr/>
        </p:nvSpPr>
        <p:spPr>
          <a:xfrm>
            <a:off x="755576" y="6011996"/>
            <a:ext cx="8136903" cy="369332"/>
          </a:xfrm>
          <a:prstGeom prst="rect">
            <a:avLst/>
          </a:prstGeom>
          <a:noFill/>
        </p:spPr>
        <p:txBody>
          <a:bodyPr wrap="square" rtlCol="0">
            <a:spAutoFit/>
          </a:bodyPr>
          <a:lstStyle/>
          <a:p>
            <a:r>
              <a:rPr lang="it-IT" dirty="0" smtClean="0"/>
              <a:t>Fonte: Elaborazione IRES FVG su dati ISTAT</a:t>
            </a:r>
            <a:endParaRPr lang="it-IT" dirty="0"/>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6" name="Rettangolo 15"/>
          <p:cNvSpPr/>
          <p:nvPr/>
        </p:nvSpPr>
        <p:spPr>
          <a:xfrm>
            <a:off x="0" y="404664"/>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b="1" dirty="0">
              <a:latin typeface="Century Gothic" pitchFamily="34" charset="0"/>
              <a:cs typeface="Times New Roman" pitchFamily="18" charset="0"/>
            </a:endParaRPr>
          </a:p>
        </p:txBody>
      </p:sp>
      <p:sp>
        <p:nvSpPr>
          <p:cNvPr id="10" name="Rettangolo 9"/>
          <p:cNvSpPr/>
          <p:nvPr/>
        </p:nvSpPr>
        <p:spPr>
          <a:xfrm>
            <a:off x="0" y="332656"/>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latin typeface="Century Gothic" pitchFamily="34" charset="0"/>
              </a:rPr>
              <a:t>Le prime 15 nazionalità di immigrati stranieri al 1° gennaio 2011</a:t>
            </a:r>
            <a:endParaRPr lang="it-IT" sz="3600" b="1" dirty="0">
              <a:latin typeface="Century Gothic" pitchFamily="34" charset="0"/>
              <a:cs typeface="Times New Roman" pitchFamily="18" charset="0"/>
            </a:endParaRPr>
          </a:p>
        </p:txBody>
      </p:sp>
      <p:graphicFrame>
        <p:nvGraphicFramePr>
          <p:cNvPr id="14" name="Tabella 13"/>
          <p:cNvGraphicFramePr>
            <a:graphicFrameLocks noGrp="1"/>
          </p:cNvGraphicFramePr>
          <p:nvPr/>
        </p:nvGraphicFramePr>
        <p:xfrm>
          <a:off x="611560" y="1772816"/>
          <a:ext cx="7920879" cy="3907842"/>
        </p:xfrm>
        <a:graphic>
          <a:graphicData uri="http://schemas.openxmlformats.org/drawingml/2006/table">
            <a:tbl>
              <a:tblPr firstRow="1" bandRow="1">
                <a:tableStyleId>{ED083AE6-46FA-4A59-8FB0-9F97EB10719F}</a:tableStyleId>
              </a:tblPr>
              <a:tblGrid>
                <a:gridCol w="880097"/>
                <a:gridCol w="2200244"/>
                <a:gridCol w="2310257"/>
                <a:gridCol w="2530281"/>
              </a:tblGrid>
              <a:tr h="798882">
                <a:tc>
                  <a:txBody>
                    <a:bodyPr/>
                    <a:lstStyle/>
                    <a:p>
                      <a:pPr algn="ctr"/>
                      <a:r>
                        <a:rPr lang="it-IT" sz="1800" dirty="0" smtClean="0">
                          <a:latin typeface="Century Gothic" pitchFamily="34" charset="0"/>
                        </a:rPr>
                        <a:t>N.</a:t>
                      </a:r>
                      <a:endParaRPr lang="it-IT" sz="1800" dirty="0">
                        <a:latin typeface="Century Gothic" pitchFamily="34" charset="0"/>
                      </a:endParaRPr>
                    </a:p>
                  </a:txBody>
                  <a:tcPr anchor="ctr"/>
                </a:tc>
                <a:tc>
                  <a:txBody>
                    <a:bodyPr/>
                    <a:lstStyle/>
                    <a:p>
                      <a:pPr algn="ctr"/>
                      <a:r>
                        <a:rPr lang="it-IT" sz="1800" dirty="0" smtClean="0">
                          <a:latin typeface="Century Gothic" pitchFamily="34" charset="0"/>
                        </a:rPr>
                        <a:t>Paese di origine</a:t>
                      </a:r>
                      <a:endParaRPr lang="it-IT" sz="1800" dirty="0">
                        <a:latin typeface="Century Gothic" pitchFamily="34" charset="0"/>
                      </a:endParaRPr>
                    </a:p>
                  </a:txBody>
                  <a:tcPr anchor="ctr"/>
                </a:tc>
                <a:tc>
                  <a:txBody>
                    <a:bodyPr/>
                    <a:lstStyle/>
                    <a:p>
                      <a:pPr algn="ctr"/>
                      <a:r>
                        <a:rPr lang="it-IT" sz="1800" dirty="0" smtClean="0">
                          <a:latin typeface="Century Gothic" pitchFamily="34" charset="0"/>
                        </a:rPr>
                        <a:t>Immigrati residenti</a:t>
                      </a:r>
                      <a:endParaRPr lang="it-IT" sz="1800" dirty="0">
                        <a:latin typeface="Century Gothic" pitchFamily="34" charset="0"/>
                      </a:endParaRPr>
                    </a:p>
                  </a:txBody>
                  <a:tcPr anchor="ctr"/>
                </a:tc>
                <a:tc>
                  <a:txBody>
                    <a:bodyPr/>
                    <a:lstStyle/>
                    <a:p>
                      <a:pPr algn="ctr"/>
                      <a:r>
                        <a:rPr lang="it-IT" sz="1800" dirty="0" smtClean="0">
                          <a:latin typeface="Century Gothic" pitchFamily="34" charset="0"/>
                        </a:rPr>
                        <a:t>Incidenza % su totale immigrati</a:t>
                      </a:r>
                      <a:endParaRPr lang="it-IT" sz="1800" dirty="0">
                        <a:latin typeface="Century Gothic" pitchFamily="34" charset="0"/>
                      </a:endParaRPr>
                    </a:p>
                  </a:txBody>
                  <a:tcPr anchor="ctr"/>
                </a:tc>
              </a:tr>
              <a:tr h="319553">
                <a:tc>
                  <a:txBody>
                    <a:bodyPr/>
                    <a:lstStyle/>
                    <a:p>
                      <a:pPr algn="ctr"/>
                      <a:r>
                        <a:rPr lang="it-IT" sz="1800" dirty="0" smtClean="0">
                          <a:latin typeface="Century Gothic" pitchFamily="34" charset="0"/>
                        </a:rPr>
                        <a:t>1</a:t>
                      </a:r>
                      <a:endParaRPr lang="it-IT" sz="1800" dirty="0">
                        <a:solidFill>
                          <a:schemeClr val="accent6">
                            <a:lumMod val="50000"/>
                          </a:schemeClr>
                        </a:solidFill>
                        <a:latin typeface="Century Gothic" pitchFamily="34" charset="0"/>
                      </a:endParaRPr>
                    </a:p>
                  </a:txBody>
                  <a:tcPr anchor="ctr"/>
                </a:tc>
                <a:tc>
                  <a:txBody>
                    <a:bodyPr/>
                    <a:lstStyle/>
                    <a:p>
                      <a:pPr algn="ctr"/>
                      <a:r>
                        <a:rPr lang="it-IT" sz="1800" dirty="0" smtClean="0">
                          <a:latin typeface="Century Gothic" pitchFamily="34" charset="0"/>
                        </a:rPr>
                        <a:t>Romania</a:t>
                      </a:r>
                      <a:endParaRPr lang="it-IT" sz="1800" dirty="0">
                        <a:solidFill>
                          <a:schemeClr val="accent6">
                            <a:lumMod val="50000"/>
                          </a:schemeClr>
                        </a:solidFill>
                        <a:latin typeface="Century Gothic" pitchFamily="34" charset="0"/>
                      </a:endParaRPr>
                    </a:p>
                  </a:txBody>
                  <a:tcPr anchor="ctr"/>
                </a:tc>
                <a:tc>
                  <a:txBody>
                    <a:bodyPr/>
                    <a:lstStyle/>
                    <a:p>
                      <a:pPr algn="ctr"/>
                      <a:r>
                        <a:rPr lang="it-IT" sz="1800" dirty="0" smtClean="0">
                          <a:latin typeface="Century Gothic" pitchFamily="34" charset="0"/>
                        </a:rPr>
                        <a:t>7.815</a:t>
                      </a:r>
                      <a:endParaRPr lang="it-IT" sz="1800" dirty="0">
                        <a:solidFill>
                          <a:schemeClr val="accent6">
                            <a:lumMod val="50000"/>
                          </a:schemeClr>
                        </a:solidFill>
                        <a:latin typeface="Century Gothic" pitchFamily="34" charset="0"/>
                      </a:endParaRPr>
                    </a:p>
                  </a:txBody>
                  <a:tcPr anchor="ctr"/>
                </a:tc>
                <a:tc>
                  <a:txBody>
                    <a:bodyPr/>
                    <a:lstStyle/>
                    <a:p>
                      <a:pPr algn="ctr"/>
                      <a:r>
                        <a:rPr lang="it-IT" sz="2400" b="1" dirty="0" smtClean="0">
                          <a:solidFill>
                            <a:srgbClr val="7030A0"/>
                          </a:solidFill>
                          <a:latin typeface="Century Gothic" pitchFamily="34" charset="0"/>
                        </a:rPr>
                        <a:t>19,87%</a:t>
                      </a:r>
                      <a:endParaRPr lang="it-IT" sz="2400" b="1" dirty="0">
                        <a:solidFill>
                          <a:srgbClr val="7030A0"/>
                        </a:solidFill>
                        <a:latin typeface="Century Gothic" pitchFamily="34" charset="0"/>
                      </a:endParaRPr>
                    </a:p>
                  </a:txBody>
                  <a:tcPr anchor="ctr"/>
                </a:tc>
              </a:tr>
              <a:tr h="319553">
                <a:tc>
                  <a:txBody>
                    <a:bodyPr/>
                    <a:lstStyle/>
                    <a:p>
                      <a:pPr algn="ctr"/>
                      <a:r>
                        <a:rPr lang="it-IT" sz="1800" dirty="0" smtClean="0">
                          <a:latin typeface="Century Gothic" pitchFamily="34" charset="0"/>
                        </a:rPr>
                        <a:t>2</a:t>
                      </a:r>
                      <a:endParaRPr lang="it-IT" sz="1800" dirty="0">
                        <a:solidFill>
                          <a:schemeClr val="accent6">
                            <a:lumMod val="50000"/>
                          </a:schemeClr>
                        </a:solidFill>
                        <a:latin typeface="Century Gothic" pitchFamily="34" charset="0"/>
                      </a:endParaRPr>
                    </a:p>
                  </a:txBody>
                  <a:tcPr anchor="ctr"/>
                </a:tc>
                <a:tc>
                  <a:txBody>
                    <a:bodyPr/>
                    <a:lstStyle/>
                    <a:p>
                      <a:pPr algn="ctr"/>
                      <a:r>
                        <a:rPr lang="it-IT" sz="1800" dirty="0" smtClean="0">
                          <a:latin typeface="Century Gothic" pitchFamily="34" charset="0"/>
                        </a:rPr>
                        <a:t>Albania</a:t>
                      </a:r>
                      <a:endParaRPr lang="it-IT" sz="1800" dirty="0">
                        <a:solidFill>
                          <a:schemeClr val="accent6">
                            <a:lumMod val="50000"/>
                          </a:schemeClr>
                        </a:solidFill>
                        <a:latin typeface="Century Gothic" pitchFamily="34" charset="0"/>
                      </a:endParaRPr>
                    </a:p>
                  </a:txBody>
                  <a:tcPr anchor="ctr"/>
                </a:tc>
                <a:tc>
                  <a:txBody>
                    <a:bodyPr/>
                    <a:lstStyle/>
                    <a:p>
                      <a:pPr algn="ctr"/>
                      <a:r>
                        <a:rPr lang="it-IT" sz="1800" dirty="0" smtClean="0">
                          <a:latin typeface="Century Gothic" pitchFamily="34" charset="0"/>
                        </a:rPr>
                        <a:t>5.395</a:t>
                      </a:r>
                      <a:endParaRPr lang="it-IT" sz="1800" dirty="0">
                        <a:solidFill>
                          <a:schemeClr val="accent6">
                            <a:lumMod val="50000"/>
                          </a:schemeClr>
                        </a:solidFill>
                        <a:latin typeface="Century Gothic" pitchFamily="34" charset="0"/>
                      </a:endParaRPr>
                    </a:p>
                  </a:txBody>
                  <a:tcPr anchor="ctr"/>
                </a:tc>
                <a:tc>
                  <a:txBody>
                    <a:bodyPr/>
                    <a:lstStyle/>
                    <a:p>
                      <a:pPr algn="ctr"/>
                      <a:r>
                        <a:rPr lang="it-IT" sz="2400" b="1" dirty="0" smtClean="0">
                          <a:solidFill>
                            <a:srgbClr val="7030A0"/>
                          </a:solidFill>
                          <a:latin typeface="Century Gothic" pitchFamily="34" charset="0"/>
                        </a:rPr>
                        <a:t>13,71%</a:t>
                      </a:r>
                      <a:endParaRPr lang="it-IT" sz="2400" b="1" dirty="0">
                        <a:solidFill>
                          <a:srgbClr val="7030A0"/>
                        </a:solidFill>
                        <a:latin typeface="Century Gothic" pitchFamily="34" charset="0"/>
                      </a:endParaRPr>
                    </a:p>
                  </a:txBody>
                  <a:tcPr anchor="ctr"/>
                </a:tc>
              </a:tr>
              <a:tr h="319553">
                <a:tc>
                  <a:txBody>
                    <a:bodyPr/>
                    <a:lstStyle/>
                    <a:p>
                      <a:pPr algn="ctr"/>
                      <a:r>
                        <a:rPr lang="it-IT" sz="1800" dirty="0" smtClean="0">
                          <a:latin typeface="Century Gothic" pitchFamily="34" charset="0"/>
                        </a:rPr>
                        <a:t>3</a:t>
                      </a:r>
                      <a:endParaRPr lang="it-IT" sz="1800" dirty="0">
                        <a:solidFill>
                          <a:schemeClr val="accent6">
                            <a:lumMod val="50000"/>
                          </a:schemeClr>
                        </a:solidFill>
                        <a:latin typeface="Century Gothic" pitchFamily="34" charset="0"/>
                      </a:endParaRPr>
                    </a:p>
                  </a:txBody>
                  <a:tcPr anchor="ctr"/>
                </a:tc>
                <a:tc>
                  <a:txBody>
                    <a:bodyPr/>
                    <a:lstStyle/>
                    <a:p>
                      <a:pPr algn="ctr"/>
                      <a:r>
                        <a:rPr lang="it-IT" sz="1800" dirty="0" smtClean="0">
                          <a:latin typeface="Century Gothic" pitchFamily="34" charset="0"/>
                        </a:rPr>
                        <a:t>Ucraina</a:t>
                      </a:r>
                      <a:endParaRPr lang="it-IT" sz="1800" dirty="0">
                        <a:solidFill>
                          <a:schemeClr val="accent6">
                            <a:lumMod val="50000"/>
                          </a:schemeClr>
                        </a:solidFill>
                        <a:latin typeface="Century Gothic" pitchFamily="34" charset="0"/>
                      </a:endParaRPr>
                    </a:p>
                  </a:txBody>
                  <a:tcPr anchor="ctr"/>
                </a:tc>
                <a:tc>
                  <a:txBody>
                    <a:bodyPr/>
                    <a:lstStyle/>
                    <a:p>
                      <a:pPr algn="ctr"/>
                      <a:r>
                        <a:rPr lang="it-IT" sz="1800" dirty="0" smtClean="0">
                          <a:latin typeface="Century Gothic" pitchFamily="34" charset="0"/>
                        </a:rPr>
                        <a:t>2.498</a:t>
                      </a:r>
                      <a:endParaRPr lang="it-IT" sz="1800" dirty="0">
                        <a:solidFill>
                          <a:schemeClr val="accent6">
                            <a:lumMod val="50000"/>
                          </a:schemeClr>
                        </a:solidFill>
                        <a:latin typeface="Century Gothic" pitchFamily="34" charset="0"/>
                      </a:endParaRPr>
                    </a:p>
                  </a:txBody>
                  <a:tcPr anchor="ctr"/>
                </a:tc>
                <a:tc>
                  <a:txBody>
                    <a:bodyPr/>
                    <a:lstStyle/>
                    <a:p>
                      <a:pPr algn="ctr"/>
                      <a:r>
                        <a:rPr lang="it-IT" sz="2400" b="1" dirty="0" smtClean="0">
                          <a:solidFill>
                            <a:srgbClr val="7030A0"/>
                          </a:solidFill>
                          <a:latin typeface="Century Gothic" pitchFamily="34" charset="0"/>
                        </a:rPr>
                        <a:t>6,35%</a:t>
                      </a:r>
                      <a:endParaRPr lang="it-IT" sz="2400" b="1" dirty="0">
                        <a:solidFill>
                          <a:srgbClr val="7030A0"/>
                        </a:solidFill>
                        <a:latin typeface="Century Gothic" pitchFamily="34" charset="0"/>
                      </a:endParaRPr>
                    </a:p>
                  </a:txBody>
                  <a:tcPr anchor="ctr"/>
                </a:tc>
              </a:tr>
              <a:tr h="319553">
                <a:tc>
                  <a:txBody>
                    <a:bodyPr/>
                    <a:lstStyle/>
                    <a:p>
                      <a:pPr algn="ctr"/>
                      <a:r>
                        <a:rPr lang="it-IT" sz="1800" dirty="0" smtClean="0">
                          <a:latin typeface="Century Gothic" pitchFamily="34" charset="0"/>
                        </a:rPr>
                        <a:t>4</a:t>
                      </a:r>
                      <a:endParaRPr lang="it-IT" sz="1800" dirty="0">
                        <a:solidFill>
                          <a:schemeClr val="accent6">
                            <a:lumMod val="50000"/>
                          </a:schemeClr>
                        </a:solidFill>
                        <a:latin typeface="Century Gothic" pitchFamily="34" charset="0"/>
                      </a:endParaRPr>
                    </a:p>
                  </a:txBody>
                  <a:tcPr anchor="ctr"/>
                </a:tc>
                <a:tc>
                  <a:txBody>
                    <a:bodyPr/>
                    <a:lstStyle/>
                    <a:p>
                      <a:pPr algn="ctr"/>
                      <a:r>
                        <a:rPr lang="it-IT" sz="1800" dirty="0" smtClean="0">
                          <a:latin typeface="Century Gothic" pitchFamily="34" charset="0"/>
                        </a:rPr>
                        <a:t>Serbia</a:t>
                      </a:r>
                      <a:endParaRPr lang="it-IT" sz="1800" dirty="0">
                        <a:solidFill>
                          <a:schemeClr val="accent6">
                            <a:lumMod val="50000"/>
                          </a:schemeClr>
                        </a:solidFill>
                        <a:latin typeface="Century Gothic" pitchFamily="34" charset="0"/>
                      </a:endParaRPr>
                    </a:p>
                  </a:txBody>
                  <a:tcPr anchor="ctr"/>
                </a:tc>
                <a:tc>
                  <a:txBody>
                    <a:bodyPr/>
                    <a:lstStyle/>
                    <a:p>
                      <a:pPr algn="ctr"/>
                      <a:r>
                        <a:rPr lang="it-IT" sz="1800" dirty="0" smtClean="0">
                          <a:latin typeface="Century Gothic" pitchFamily="34" charset="0"/>
                        </a:rPr>
                        <a:t>2.143</a:t>
                      </a:r>
                      <a:endParaRPr lang="it-IT" sz="1800" dirty="0">
                        <a:solidFill>
                          <a:schemeClr val="accent6">
                            <a:lumMod val="50000"/>
                          </a:schemeClr>
                        </a:solidFill>
                        <a:latin typeface="Century Gothic" pitchFamily="34" charset="0"/>
                      </a:endParaRPr>
                    </a:p>
                  </a:txBody>
                  <a:tcPr anchor="ctr"/>
                </a:tc>
                <a:tc>
                  <a:txBody>
                    <a:bodyPr/>
                    <a:lstStyle/>
                    <a:p>
                      <a:pPr algn="ctr"/>
                      <a:r>
                        <a:rPr lang="it-IT" sz="1800" dirty="0" smtClean="0">
                          <a:latin typeface="Century Gothic" pitchFamily="34" charset="0"/>
                        </a:rPr>
                        <a:t>5,44%</a:t>
                      </a:r>
                      <a:endParaRPr lang="it-IT" sz="1800" dirty="0">
                        <a:solidFill>
                          <a:schemeClr val="accent6">
                            <a:lumMod val="50000"/>
                          </a:schemeClr>
                        </a:solidFill>
                        <a:latin typeface="Century Gothic" pitchFamily="34" charset="0"/>
                      </a:endParaRPr>
                    </a:p>
                  </a:txBody>
                  <a:tcPr anchor="ctr"/>
                </a:tc>
              </a:tr>
              <a:tr h="319553">
                <a:tc>
                  <a:txBody>
                    <a:bodyPr/>
                    <a:lstStyle/>
                    <a:p>
                      <a:pPr algn="ctr"/>
                      <a:r>
                        <a:rPr lang="it-IT" sz="1800" dirty="0" smtClean="0">
                          <a:latin typeface="Century Gothic" pitchFamily="34" charset="0"/>
                        </a:rPr>
                        <a:t>5</a:t>
                      </a:r>
                      <a:endParaRPr lang="it-IT" sz="1800" dirty="0">
                        <a:solidFill>
                          <a:schemeClr val="accent6">
                            <a:lumMod val="50000"/>
                          </a:schemeClr>
                        </a:solidFill>
                        <a:latin typeface="Century Gothic" pitchFamily="34" charset="0"/>
                      </a:endParaRPr>
                    </a:p>
                  </a:txBody>
                  <a:tcPr anchor="ctr"/>
                </a:tc>
                <a:tc>
                  <a:txBody>
                    <a:bodyPr/>
                    <a:lstStyle/>
                    <a:p>
                      <a:pPr algn="ctr"/>
                      <a:r>
                        <a:rPr lang="it-IT" sz="1800" dirty="0" smtClean="0">
                          <a:latin typeface="Century Gothic" pitchFamily="34" charset="0"/>
                        </a:rPr>
                        <a:t>Marocco</a:t>
                      </a:r>
                      <a:endParaRPr lang="it-IT" sz="1800" dirty="0">
                        <a:solidFill>
                          <a:schemeClr val="accent6">
                            <a:lumMod val="50000"/>
                          </a:schemeClr>
                        </a:solidFill>
                        <a:latin typeface="Century Gothic" pitchFamily="34" charset="0"/>
                      </a:endParaRPr>
                    </a:p>
                  </a:txBody>
                  <a:tcPr anchor="ctr"/>
                </a:tc>
                <a:tc>
                  <a:txBody>
                    <a:bodyPr/>
                    <a:lstStyle/>
                    <a:p>
                      <a:pPr algn="ctr"/>
                      <a:r>
                        <a:rPr lang="it-IT" sz="1800" dirty="0" smtClean="0">
                          <a:latin typeface="Century Gothic" pitchFamily="34" charset="0"/>
                        </a:rPr>
                        <a:t>1.941</a:t>
                      </a:r>
                      <a:endParaRPr lang="it-IT" sz="1800" dirty="0">
                        <a:solidFill>
                          <a:schemeClr val="accent6">
                            <a:lumMod val="50000"/>
                          </a:schemeClr>
                        </a:solidFill>
                        <a:latin typeface="Century Gothic" pitchFamily="34" charset="0"/>
                      </a:endParaRPr>
                    </a:p>
                  </a:txBody>
                  <a:tcPr anchor="ctr"/>
                </a:tc>
                <a:tc>
                  <a:txBody>
                    <a:bodyPr/>
                    <a:lstStyle/>
                    <a:p>
                      <a:pPr algn="ctr"/>
                      <a:r>
                        <a:rPr lang="it-IT" sz="1800" dirty="0" smtClean="0">
                          <a:latin typeface="Century Gothic" pitchFamily="34" charset="0"/>
                        </a:rPr>
                        <a:t>4,93%</a:t>
                      </a:r>
                      <a:endParaRPr lang="it-IT" sz="1800" dirty="0">
                        <a:solidFill>
                          <a:schemeClr val="accent6">
                            <a:lumMod val="50000"/>
                          </a:schemeClr>
                        </a:solidFill>
                        <a:latin typeface="Century Gothic" pitchFamily="34" charset="0"/>
                      </a:endParaRPr>
                    </a:p>
                  </a:txBody>
                  <a:tcPr anchor="ctr"/>
                </a:tc>
              </a:tr>
              <a:tr h="559217">
                <a:tc>
                  <a:txBody>
                    <a:bodyPr/>
                    <a:lstStyle/>
                    <a:p>
                      <a:pPr algn="ctr"/>
                      <a:r>
                        <a:rPr lang="it-IT" sz="1800" dirty="0" smtClean="0">
                          <a:latin typeface="Century Gothic" pitchFamily="34" charset="0"/>
                        </a:rPr>
                        <a:t>6</a:t>
                      </a:r>
                      <a:endParaRPr lang="it-IT" sz="1800" dirty="0">
                        <a:solidFill>
                          <a:schemeClr val="accent6">
                            <a:lumMod val="50000"/>
                          </a:schemeClr>
                        </a:solidFill>
                        <a:latin typeface="Century Gothic" pitchFamily="34" charset="0"/>
                      </a:endParaRPr>
                    </a:p>
                  </a:txBody>
                  <a:tcPr anchor="ctr"/>
                </a:tc>
                <a:tc>
                  <a:txBody>
                    <a:bodyPr/>
                    <a:lstStyle/>
                    <a:p>
                      <a:pPr algn="ctr"/>
                      <a:r>
                        <a:rPr lang="it-IT" sz="1800" dirty="0" smtClean="0">
                          <a:latin typeface="Century Gothic" pitchFamily="34" charset="0"/>
                        </a:rPr>
                        <a:t>Bosnia – Erzegovina</a:t>
                      </a:r>
                      <a:endParaRPr lang="it-IT" sz="1800" dirty="0">
                        <a:solidFill>
                          <a:schemeClr val="accent6">
                            <a:lumMod val="50000"/>
                          </a:schemeClr>
                        </a:solidFill>
                        <a:latin typeface="Century Gothic" pitchFamily="34" charset="0"/>
                      </a:endParaRPr>
                    </a:p>
                  </a:txBody>
                  <a:tcPr anchor="ctr"/>
                </a:tc>
                <a:tc>
                  <a:txBody>
                    <a:bodyPr/>
                    <a:lstStyle/>
                    <a:p>
                      <a:pPr algn="ctr"/>
                      <a:r>
                        <a:rPr lang="it-IT" sz="1800" dirty="0" smtClean="0">
                          <a:latin typeface="Century Gothic" pitchFamily="34" charset="0"/>
                        </a:rPr>
                        <a:t>1.652</a:t>
                      </a:r>
                      <a:endParaRPr lang="it-IT" sz="1800" dirty="0">
                        <a:solidFill>
                          <a:schemeClr val="accent6">
                            <a:lumMod val="50000"/>
                          </a:schemeClr>
                        </a:solidFill>
                        <a:latin typeface="Century Gothic" pitchFamily="34" charset="0"/>
                      </a:endParaRPr>
                    </a:p>
                  </a:txBody>
                  <a:tcPr anchor="ctr"/>
                </a:tc>
                <a:tc>
                  <a:txBody>
                    <a:bodyPr/>
                    <a:lstStyle/>
                    <a:p>
                      <a:pPr algn="ctr"/>
                      <a:r>
                        <a:rPr lang="it-IT" sz="1800" dirty="0" smtClean="0">
                          <a:latin typeface="Century Gothic" pitchFamily="34" charset="0"/>
                        </a:rPr>
                        <a:t>4,20%</a:t>
                      </a:r>
                      <a:endParaRPr lang="it-IT" sz="1800" dirty="0">
                        <a:solidFill>
                          <a:schemeClr val="accent6">
                            <a:lumMod val="50000"/>
                          </a:schemeClr>
                        </a:solidFill>
                        <a:latin typeface="Century Gothic" pitchFamily="34" charset="0"/>
                      </a:endParaRPr>
                    </a:p>
                  </a:txBody>
                  <a:tcPr anchor="ctr"/>
                </a:tc>
              </a:tr>
              <a:tr h="319553">
                <a:tc>
                  <a:txBody>
                    <a:bodyPr/>
                    <a:lstStyle/>
                    <a:p>
                      <a:pPr algn="ctr"/>
                      <a:r>
                        <a:rPr lang="it-IT" sz="1800" dirty="0" smtClean="0">
                          <a:latin typeface="Century Gothic" pitchFamily="34" charset="0"/>
                        </a:rPr>
                        <a:t>7</a:t>
                      </a:r>
                      <a:endParaRPr lang="it-IT" sz="1800" dirty="0">
                        <a:solidFill>
                          <a:schemeClr val="accent6">
                            <a:lumMod val="50000"/>
                          </a:schemeClr>
                        </a:solidFill>
                        <a:latin typeface="Century Gothic" pitchFamily="34" charset="0"/>
                      </a:endParaRPr>
                    </a:p>
                  </a:txBody>
                  <a:tcPr anchor="ctr"/>
                </a:tc>
                <a:tc>
                  <a:txBody>
                    <a:bodyPr/>
                    <a:lstStyle/>
                    <a:p>
                      <a:pPr algn="ctr"/>
                      <a:r>
                        <a:rPr lang="it-IT" sz="1800" dirty="0" smtClean="0">
                          <a:latin typeface="Century Gothic" pitchFamily="34" charset="0"/>
                        </a:rPr>
                        <a:t>Croazia</a:t>
                      </a:r>
                      <a:endParaRPr lang="it-IT" sz="1800" dirty="0">
                        <a:solidFill>
                          <a:schemeClr val="accent6">
                            <a:lumMod val="50000"/>
                          </a:schemeClr>
                        </a:solidFill>
                        <a:latin typeface="Century Gothic" pitchFamily="34" charset="0"/>
                      </a:endParaRPr>
                    </a:p>
                  </a:txBody>
                  <a:tcPr anchor="ctr"/>
                </a:tc>
                <a:tc>
                  <a:txBody>
                    <a:bodyPr/>
                    <a:lstStyle/>
                    <a:p>
                      <a:pPr algn="ctr"/>
                      <a:r>
                        <a:rPr lang="it-IT" sz="1800" dirty="0" smtClean="0">
                          <a:latin typeface="Century Gothic" pitchFamily="34" charset="0"/>
                        </a:rPr>
                        <a:t>1.551</a:t>
                      </a:r>
                      <a:endParaRPr lang="it-IT" sz="1800" dirty="0">
                        <a:solidFill>
                          <a:schemeClr val="accent6">
                            <a:lumMod val="50000"/>
                          </a:schemeClr>
                        </a:solidFill>
                        <a:latin typeface="Century Gothic" pitchFamily="34" charset="0"/>
                      </a:endParaRPr>
                    </a:p>
                  </a:txBody>
                  <a:tcPr anchor="ctr"/>
                </a:tc>
                <a:tc>
                  <a:txBody>
                    <a:bodyPr/>
                    <a:lstStyle/>
                    <a:p>
                      <a:pPr algn="ctr"/>
                      <a:r>
                        <a:rPr lang="it-IT" sz="1800" dirty="0" smtClean="0">
                          <a:latin typeface="Century Gothic" pitchFamily="34" charset="0"/>
                        </a:rPr>
                        <a:t>3,94%</a:t>
                      </a:r>
                      <a:endParaRPr lang="it-IT" sz="1800" dirty="0">
                        <a:solidFill>
                          <a:schemeClr val="accent6">
                            <a:lumMod val="50000"/>
                          </a:schemeClr>
                        </a:solidFill>
                        <a:latin typeface="Century Gothic" pitchFamily="34" charset="0"/>
                      </a:endParaRPr>
                    </a:p>
                  </a:txBody>
                  <a:tcPr anchor="ctr"/>
                </a:tc>
              </a:tr>
            </a:tbl>
          </a:graphicData>
        </a:graphic>
      </p:graphicFrame>
      <p:sp>
        <p:nvSpPr>
          <p:cNvPr id="15" name="CasellaDiTesto 14"/>
          <p:cNvSpPr txBox="1"/>
          <p:nvPr/>
        </p:nvSpPr>
        <p:spPr>
          <a:xfrm>
            <a:off x="7308304" y="5733256"/>
            <a:ext cx="1512168" cy="523220"/>
          </a:xfrm>
          <a:prstGeom prst="rect">
            <a:avLst/>
          </a:prstGeom>
          <a:noFill/>
        </p:spPr>
        <p:txBody>
          <a:bodyPr wrap="square" rtlCol="0">
            <a:spAutoFit/>
          </a:bodyPr>
          <a:lstStyle/>
          <a:p>
            <a:r>
              <a:rPr lang="it-IT" sz="2800" i="1" dirty="0" smtClean="0">
                <a:latin typeface="Times New Roman" pitchFamily="18" charset="0"/>
                <a:cs typeface="Times New Roman" pitchFamily="18" charset="0"/>
              </a:rPr>
              <a:t>segue</a:t>
            </a:r>
            <a:endParaRPr lang="it-IT" sz="2800" i="1" dirty="0">
              <a:latin typeface="Times New Roman" pitchFamily="18" charset="0"/>
              <a:cs typeface="Times New Roman" pitchFamily="18" charset="0"/>
            </a:endParaRPr>
          </a:p>
        </p:txBody>
      </p:sp>
    </p:spTree>
  </p:cSld>
  <p:clrMapOvr>
    <a:masterClrMapping/>
  </p:clrMapOvr>
  <p:transition>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1" name="CasellaDiTesto 10"/>
          <p:cNvSpPr txBox="1"/>
          <p:nvPr/>
        </p:nvSpPr>
        <p:spPr>
          <a:xfrm>
            <a:off x="755576" y="6011996"/>
            <a:ext cx="8136903" cy="369332"/>
          </a:xfrm>
          <a:prstGeom prst="rect">
            <a:avLst/>
          </a:prstGeom>
          <a:noFill/>
        </p:spPr>
        <p:txBody>
          <a:bodyPr wrap="square" rtlCol="0">
            <a:spAutoFit/>
          </a:bodyPr>
          <a:lstStyle/>
          <a:p>
            <a:r>
              <a:rPr lang="it-IT" dirty="0" smtClean="0"/>
              <a:t>Fonte: Elaborazione IRES FVG su dati ISTAT</a:t>
            </a:r>
            <a:endParaRPr lang="it-IT" dirty="0"/>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6" name="Rettangolo 15"/>
          <p:cNvSpPr/>
          <p:nvPr/>
        </p:nvSpPr>
        <p:spPr>
          <a:xfrm>
            <a:off x="0" y="404664"/>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b="1" dirty="0">
              <a:latin typeface="Century Gothic" pitchFamily="34" charset="0"/>
              <a:cs typeface="Times New Roman" pitchFamily="18" charset="0"/>
            </a:endParaRPr>
          </a:p>
        </p:txBody>
      </p:sp>
      <p:sp>
        <p:nvSpPr>
          <p:cNvPr id="10" name="Rettangolo 9"/>
          <p:cNvSpPr/>
          <p:nvPr/>
        </p:nvSpPr>
        <p:spPr>
          <a:xfrm>
            <a:off x="0" y="332656"/>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latin typeface="Century Gothic" pitchFamily="34" charset="0"/>
              </a:rPr>
              <a:t>Le prime 15 nazionalità di immigrati stranieri al 1° gennaio 2011</a:t>
            </a:r>
            <a:endParaRPr lang="it-IT" sz="3600" b="1" dirty="0">
              <a:latin typeface="Century Gothic" pitchFamily="34" charset="0"/>
              <a:cs typeface="Times New Roman" pitchFamily="18" charset="0"/>
            </a:endParaRPr>
          </a:p>
        </p:txBody>
      </p:sp>
      <p:graphicFrame>
        <p:nvGraphicFramePr>
          <p:cNvPr id="12" name="Tabella 11"/>
          <p:cNvGraphicFramePr>
            <a:graphicFrameLocks noGrp="1"/>
          </p:cNvGraphicFramePr>
          <p:nvPr>
            <p:extLst>
              <p:ext uri="{D42A27DB-BD31-4B8C-83A1-F6EECF244321}">
                <p14:modId xmlns:p14="http://schemas.microsoft.com/office/powerpoint/2010/main" xmlns="" val="1957854611"/>
              </p:ext>
            </p:extLst>
          </p:nvPr>
        </p:nvGraphicFramePr>
        <p:xfrm>
          <a:off x="827584" y="2204864"/>
          <a:ext cx="7704855" cy="3790611"/>
        </p:xfrm>
        <a:graphic>
          <a:graphicData uri="http://schemas.openxmlformats.org/drawingml/2006/table">
            <a:tbl>
              <a:tblPr firstRow="1" bandRow="1">
                <a:tableStyleId>{ED083AE6-46FA-4A59-8FB0-9F97EB10719F}</a:tableStyleId>
              </a:tblPr>
              <a:tblGrid>
                <a:gridCol w="856095"/>
                <a:gridCol w="2140237"/>
                <a:gridCol w="2247250"/>
                <a:gridCol w="2461273"/>
              </a:tblGrid>
              <a:tr h="337263">
                <a:tc>
                  <a:txBody>
                    <a:bodyPr/>
                    <a:lstStyle/>
                    <a:p>
                      <a:pPr algn="ctr"/>
                      <a:r>
                        <a:rPr lang="it-IT" sz="1800" b="0" dirty="0" smtClean="0"/>
                        <a:t>8</a:t>
                      </a:r>
                      <a:endParaRPr lang="it-IT" sz="1800" b="0" dirty="0">
                        <a:solidFill>
                          <a:schemeClr val="accent6">
                            <a:lumMod val="50000"/>
                          </a:schemeClr>
                        </a:solidFill>
                        <a:latin typeface="Century Gothic" pitchFamily="34" charset="0"/>
                      </a:endParaRPr>
                    </a:p>
                  </a:txBody>
                  <a:tcPr anchor="ctr"/>
                </a:tc>
                <a:tc>
                  <a:txBody>
                    <a:bodyPr/>
                    <a:lstStyle/>
                    <a:p>
                      <a:pPr algn="ctr"/>
                      <a:r>
                        <a:rPr lang="it-IT" sz="1800" b="0" dirty="0" smtClean="0"/>
                        <a:t>Ghana</a:t>
                      </a:r>
                      <a:endParaRPr lang="it-IT" sz="1800" b="0" dirty="0">
                        <a:solidFill>
                          <a:schemeClr val="accent6">
                            <a:lumMod val="50000"/>
                          </a:schemeClr>
                        </a:solidFill>
                        <a:latin typeface="Century Gothic" pitchFamily="34" charset="0"/>
                      </a:endParaRPr>
                    </a:p>
                  </a:txBody>
                  <a:tcPr anchor="ctr"/>
                </a:tc>
                <a:tc>
                  <a:txBody>
                    <a:bodyPr/>
                    <a:lstStyle/>
                    <a:p>
                      <a:pPr algn="ctr"/>
                      <a:r>
                        <a:rPr lang="it-IT" sz="1800" b="0" dirty="0" smtClean="0"/>
                        <a:t>1.471</a:t>
                      </a:r>
                      <a:endParaRPr lang="it-IT" sz="1800" b="0" dirty="0">
                        <a:solidFill>
                          <a:schemeClr val="accent6">
                            <a:lumMod val="50000"/>
                          </a:schemeClr>
                        </a:solidFill>
                        <a:latin typeface="Century Gothic" pitchFamily="34" charset="0"/>
                      </a:endParaRPr>
                    </a:p>
                  </a:txBody>
                  <a:tcPr anchor="ctr"/>
                </a:tc>
                <a:tc>
                  <a:txBody>
                    <a:bodyPr/>
                    <a:lstStyle/>
                    <a:p>
                      <a:pPr algn="ctr"/>
                      <a:r>
                        <a:rPr lang="it-IT" sz="1800" b="0" dirty="0" smtClean="0"/>
                        <a:t>3,74%</a:t>
                      </a:r>
                      <a:endParaRPr lang="it-IT" sz="1800" b="0" dirty="0">
                        <a:solidFill>
                          <a:schemeClr val="accent6">
                            <a:lumMod val="50000"/>
                          </a:schemeClr>
                        </a:solidFill>
                        <a:latin typeface="Century Gothic" pitchFamily="34" charset="0"/>
                      </a:endParaRPr>
                    </a:p>
                  </a:txBody>
                  <a:tcPr anchor="ctr"/>
                </a:tc>
              </a:tr>
              <a:tr h="337263">
                <a:tc>
                  <a:txBody>
                    <a:bodyPr/>
                    <a:lstStyle/>
                    <a:p>
                      <a:pPr algn="ctr"/>
                      <a:r>
                        <a:rPr lang="it-IT" sz="1800" dirty="0" smtClean="0"/>
                        <a:t>9</a:t>
                      </a:r>
                      <a:endParaRPr lang="it-IT" sz="1800" dirty="0">
                        <a:solidFill>
                          <a:schemeClr val="accent6">
                            <a:lumMod val="50000"/>
                          </a:schemeClr>
                        </a:solidFill>
                        <a:latin typeface="Century Gothic" pitchFamily="34" charset="0"/>
                      </a:endParaRPr>
                    </a:p>
                  </a:txBody>
                  <a:tcPr anchor="ctr"/>
                </a:tc>
                <a:tc>
                  <a:txBody>
                    <a:bodyPr/>
                    <a:lstStyle/>
                    <a:p>
                      <a:pPr algn="ctr"/>
                      <a:r>
                        <a:rPr lang="it-IT" sz="1800" dirty="0" smtClean="0"/>
                        <a:t>Macedonia</a:t>
                      </a:r>
                      <a:endParaRPr lang="it-IT" sz="1800" dirty="0">
                        <a:solidFill>
                          <a:schemeClr val="accent6">
                            <a:lumMod val="50000"/>
                          </a:schemeClr>
                        </a:solidFill>
                        <a:latin typeface="Century Gothic" pitchFamily="34" charset="0"/>
                      </a:endParaRPr>
                    </a:p>
                  </a:txBody>
                  <a:tcPr anchor="ctr"/>
                </a:tc>
                <a:tc>
                  <a:txBody>
                    <a:bodyPr/>
                    <a:lstStyle/>
                    <a:p>
                      <a:pPr algn="ctr"/>
                      <a:r>
                        <a:rPr lang="it-IT" sz="1800" dirty="0" smtClean="0"/>
                        <a:t>1.373</a:t>
                      </a:r>
                      <a:endParaRPr lang="it-IT" sz="1800" dirty="0">
                        <a:solidFill>
                          <a:schemeClr val="accent6">
                            <a:lumMod val="50000"/>
                          </a:schemeClr>
                        </a:solidFill>
                        <a:latin typeface="Century Gothic" pitchFamily="34" charset="0"/>
                      </a:endParaRPr>
                    </a:p>
                  </a:txBody>
                  <a:tcPr anchor="ctr"/>
                </a:tc>
                <a:tc>
                  <a:txBody>
                    <a:bodyPr/>
                    <a:lstStyle/>
                    <a:p>
                      <a:pPr algn="ctr"/>
                      <a:r>
                        <a:rPr lang="it-IT" sz="1800" dirty="0" smtClean="0"/>
                        <a:t>3,49%</a:t>
                      </a:r>
                      <a:endParaRPr lang="it-IT" sz="1800" dirty="0">
                        <a:solidFill>
                          <a:schemeClr val="accent6">
                            <a:lumMod val="50000"/>
                          </a:schemeClr>
                        </a:solidFill>
                        <a:latin typeface="Century Gothic" pitchFamily="34" charset="0"/>
                      </a:endParaRPr>
                    </a:p>
                  </a:txBody>
                  <a:tcPr anchor="ctr"/>
                </a:tc>
              </a:tr>
              <a:tr h="590211">
                <a:tc>
                  <a:txBody>
                    <a:bodyPr/>
                    <a:lstStyle/>
                    <a:p>
                      <a:pPr algn="ctr"/>
                      <a:r>
                        <a:rPr lang="it-IT" sz="1800" dirty="0" smtClean="0"/>
                        <a:t>10</a:t>
                      </a:r>
                      <a:endParaRPr lang="it-IT" sz="1800" dirty="0">
                        <a:solidFill>
                          <a:schemeClr val="accent6">
                            <a:lumMod val="50000"/>
                          </a:schemeClr>
                        </a:solidFill>
                        <a:latin typeface="Century Gothic" pitchFamily="34" charset="0"/>
                      </a:endParaRPr>
                    </a:p>
                  </a:txBody>
                  <a:tcPr anchor="ctr"/>
                </a:tc>
                <a:tc>
                  <a:txBody>
                    <a:bodyPr/>
                    <a:lstStyle/>
                    <a:p>
                      <a:pPr algn="ctr"/>
                      <a:r>
                        <a:rPr lang="it-IT" sz="1800" dirty="0" smtClean="0"/>
                        <a:t>Cina – Rep. Popolare</a:t>
                      </a:r>
                      <a:endParaRPr lang="it-IT" sz="1800" dirty="0">
                        <a:solidFill>
                          <a:schemeClr val="accent6">
                            <a:lumMod val="50000"/>
                          </a:schemeClr>
                        </a:solidFill>
                        <a:latin typeface="Century Gothic" pitchFamily="34" charset="0"/>
                      </a:endParaRPr>
                    </a:p>
                  </a:txBody>
                  <a:tcPr anchor="ctr"/>
                </a:tc>
                <a:tc>
                  <a:txBody>
                    <a:bodyPr/>
                    <a:lstStyle/>
                    <a:p>
                      <a:pPr algn="ctr"/>
                      <a:r>
                        <a:rPr lang="it-IT" sz="1800" dirty="0" smtClean="0"/>
                        <a:t>960</a:t>
                      </a:r>
                      <a:endParaRPr lang="it-IT" sz="1800" dirty="0">
                        <a:solidFill>
                          <a:schemeClr val="accent6">
                            <a:lumMod val="50000"/>
                          </a:schemeClr>
                        </a:solidFill>
                        <a:latin typeface="Century Gothic" pitchFamily="34" charset="0"/>
                      </a:endParaRPr>
                    </a:p>
                  </a:txBody>
                  <a:tcPr anchor="ctr"/>
                </a:tc>
                <a:tc>
                  <a:txBody>
                    <a:bodyPr/>
                    <a:lstStyle/>
                    <a:p>
                      <a:pPr algn="ctr"/>
                      <a:r>
                        <a:rPr lang="it-IT" sz="1800" dirty="0" smtClean="0"/>
                        <a:t>2,44%</a:t>
                      </a:r>
                      <a:endParaRPr lang="it-IT" sz="1800" dirty="0">
                        <a:solidFill>
                          <a:schemeClr val="accent6">
                            <a:lumMod val="50000"/>
                          </a:schemeClr>
                        </a:solidFill>
                        <a:latin typeface="Century Gothic" pitchFamily="34" charset="0"/>
                      </a:endParaRPr>
                    </a:p>
                  </a:txBody>
                  <a:tcPr anchor="ctr"/>
                </a:tc>
              </a:tr>
              <a:tr h="337263">
                <a:tc>
                  <a:txBody>
                    <a:bodyPr/>
                    <a:lstStyle/>
                    <a:p>
                      <a:pPr algn="ctr"/>
                      <a:r>
                        <a:rPr lang="it-IT" sz="1800" dirty="0" smtClean="0"/>
                        <a:t>11</a:t>
                      </a:r>
                      <a:endParaRPr lang="it-IT" sz="1800" dirty="0">
                        <a:solidFill>
                          <a:schemeClr val="accent6">
                            <a:lumMod val="50000"/>
                          </a:schemeClr>
                        </a:solidFill>
                        <a:latin typeface="Century Gothic" pitchFamily="34" charset="0"/>
                      </a:endParaRPr>
                    </a:p>
                  </a:txBody>
                  <a:tcPr anchor="ctr"/>
                </a:tc>
                <a:tc>
                  <a:txBody>
                    <a:bodyPr/>
                    <a:lstStyle/>
                    <a:p>
                      <a:pPr algn="ctr"/>
                      <a:r>
                        <a:rPr lang="it-IT" sz="1800" dirty="0" smtClean="0"/>
                        <a:t>Moldova</a:t>
                      </a:r>
                      <a:endParaRPr lang="it-IT" sz="1800" dirty="0">
                        <a:solidFill>
                          <a:schemeClr val="accent6">
                            <a:lumMod val="50000"/>
                          </a:schemeClr>
                        </a:solidFill>
                        <a:latin typeface="Century Gothic" pitchFamily="34" charset="0"/>
                      </a:endParaRPr>
                    </a:p>
                  </a:txBody>
                  <a:tcPr anchor="ctr"/>
                </a:tc>
                <a:tc>
                  <a:txBody>
                    <a:bodyPr/>
                    <a:lstStyle/>
                    <a:p>
                      <a:pPr algn="ctr"/>
                      <a:r>
                        <a:rPr lang="it-IT" sz="1800" dirty="0" smtClean="0"/>
                        <a:t>812</a:t>
                      </a:r>
                      <a:endParaRPr lang="it-IT" sz="1800" dirty="0">
                        <a:solidFill>
                          <a:schemeClr val="accent6">
                            <a:lumMod val="50000"/>
                          </a:schemeClr>
                        </a:solidFill>
                        <a:latin typeface="Century Gothic" pitchFamily="34" charset="0"/>
                      </a:endParaRPr>
                    </a:p>
                  </a:txBody>
                  <a:tcPr anchor="ctr"/>
                </a:tc>
                <a:tc>
                  <a:txBody>
                    <a:bodyPr/>
                    <a:lstStyle/>
                    <a:p>
                      <a:pPr algn="ctr"/>
                      <a:r>
                        <a:rPr lang="it-IT" sz="1800" dirty="0" smtClean="0"/>
                        <a:t>2,06%</a:t>
                      </a:r>
                      <a:endParaRPr lang="it-IT" sz="1800" dirty="0">
                        <a:solidFill>
                          <a:schemeClr val="accent6">
                            <a:lumMod val="50000"/>
                          </a:schemeClr>
                        </a:solidFill>
                        <a:latin typeface="Century Gothic" pitchFamily="34" charset="0"/>
                      </a:endParaRPr>
                    </a:p>
                  </a:txBody>
                  <a:tcPr anchor="ctr"/>
                </a:tc>
              </a:tr>
              <a:tr h="337263">
                <a:tc>
                  <a:txBody>
                    <a:bodyPr/>
                    <a:lstStyle/>
                    <a:p>
                      <a:pPr algn="ctr"/>
                      <a:r>
                        <a:rPr lang="it-IT" sz="1800" dirty="0" smtClean="0"/>
                        <a:t>12</a:t>
                      </a:r>
                      <a:endParaRPr lang="it-IT" sz="1800" dirty="0">
                        <a:solidFill>
                          <a:schemeClr val="accent6">
                            <a:lumMod val="50000"/>
                          </a:schemeClr>
                        </a:solidFill>
                        <a:latin typeface="Century Gothic" pitchFamily="34" charset="0"/>
                      </a:endParaRPr>
                    </a:p>
                  </a:txBody>
                  <a:tcPr anchor="ctr"/>
                </a:tc>
                <a:tc>
                  <a:txBody>
                    <a:bodyPr/>
                    <a:lstStyle/>
                    <a:p>
                      <a:pPr algn="ctr"/>
                      <a:r>
                        <a:rPr lang="it-IT" sz="1800" dirty="0" smtClean="0"/>
                        <a:t>Kosovo</a:t>
                      </a:r>
                      <a:endParaRPr lang="it-IT" sz="1800" dirty="0">
                        <a:solidFill>
                          <a:schemeClr val="accent6">
                            <a:lumMod val="50000"/>
                          </a:schemeClr>
                        </a:solidFill>
                        <a:latin typeface="Century Gothic" pitchFamily="34" charset="0"/>
                      </a:endParaRPr>
                    </a:p>
                  </a:txBody>
                  <a:tcPr anchor="ctr"/>
                </a:tc>
                <a:tc>
                  <a:txBody>
                    <a:bodyPr/>
                    <a:lstStyle/>
                    <a:p>
                      <a:pPr algn="ctr"/>
                      <a:r>
                        <a:rPr lang="it-IT" sz="1800" dirty="0" smtClean="0"/>
                        <a:t>809</a:t>
                      </a:r>
                      <a:endParaRPr lang="it-IT" sz="1800" dirty="0">
                        <a:solidFill>
                          <a:schemeClr val="accent6">
                            <a:lumMod val="50000"/>
                          </a:schemeClr>
                        </a:solidFill>
                        <a:latin typeface="Century Gothic" pitchFamily="34" charset="0"/>
                      </a:endParaRPr>
                    </a:p>
                  </a:txBody>
                  <a:tcPr anchor="ctr"/>
                </a:tc>
                <a:tc>
                  <a:txBody>
                    <a:bodyPr/>
                    <a:lstStyle/>
                    <a:p>
                      <a:pPr algn="ctr"/>
                      <a:r>
                        <a:rPr lang="it-IT" sz="1800" dirty="0" smtClean="0"/>
                        <a:t>2,05%</a:t>
                      </a:r>
                      <a:endParaRPr lang="it-IT" sz="1800" dirty="0">
                        <a:solidFill>
                          <a:schemeClr val="accent6">
                            <a:lumMod val="50000"/>
                          </a:schemeClr>
                        </a:solidFill>
                        <a:latin typeface="Century Gothic" pitchFamily="34" charset="0"/>
                      </a:endParaRPr>
                    </a:p>
                  </a:txBody>
                  <a:tcPr anchor="ctr"/>
                </a:tc>
              </a:tr>
              <a:tr h="337263">
                <a:tc>
                  <a:txBody>
                    <a:bodyPr/>
                    <a:lstStyle/>
                    <a:p>
                      <a:pPr algn="ctr"/>
                      <a:r>
                        <a:rPr lang="it-IT" sz="1800" dirty="0" smtClean="0"/>
                        <a:t>13</a:t>
                      </a:r>
                      <a:endParaRPr lang="it-IT" sz="1800" dirty="0">
                        <a:solidFill>
                          <a:schemeClr val="accent6">
                            <a:lumMod val="50000"/>
                          </a:schemeClr>
                        </a:solidFill>
                        <a:latin typeface="Century Gothic" pitchFamily="34" charset="0"/>
                      </a:endParaRPr>
                    </a:p>
                  </a:txBody>
                  <a:tcPr anchor="ctr"/>
                </a:tc>
                <a:tc>
                  <a:txBody>
                    <a:bodyPr/>
                    <a:lstStyle/>
                    <a:p>
                      <a:pPr algn="ctr"/>
                      <a:r>
                        <a:rPr lang="it-IT" sz="1800" dirty="0" smtClean="0"/>
                        <a:t>Polonia</a:t>
                      </a:r>
                      <a:endParaRPr lang="it-IT" sz="1800" dirty="0">
                        <a:solidFill>
                          <a:schemeClr val="accent6">
                            <a:lumMod val="50000"/>
                          </a:schemeClr>
                        </a:solidFill>
                        <a:latin typeface="Century Gothic" pitchFamily="34" charset="0"/>
                      </a:endParaRPr>
                    </a:p>
                  </a:txBody>
                  <a:tcPr anchor="ctr"/>
                </a:tc>
                <a:tc>
                  <a:txBody>
                    <a:bodyPr/>
                    <a:lstStyle/>
                    <a:p>
                      <a:pPr algn="ctr"/>
                      <a:r>
                        <a:rPr lang="it-IT" sz="1800" dirty="0" smtClean="0"/>
                        <a:t>768</a:t>
                      </a:r>
                      <a:endParaRPr lang="it-IT" sz="1800" dirty="0">
                        <a:solidFill>
                          <a:schemeClr val="accent6">
                            <a:lumMod val="50000"/>
                          </a:schemeClr>
                        </a:solidFill>
                        <a:latin typeface="Century Gothic" pitchFamily="34" charset="0"/>
                      </a:endParaRPr>
                    </a:p>
                  </a:txBody>
                  <a:tcPr anchor="ctr"/>
                </a:tc>
                <a:tc>
                  <a:txBody>
                    <a:bodyPr/>
                    <a:lstStyle/>
                    <a:p>
                      <a:pPr algn="ctr"/>
                      <a:r>
                        <a:rPr lang="it-IT" sz="2400" b="1" dirty="0" smtClean="0">
                          <a:solidFill>
                            <a:srgbClr val="7030A0"/>
                          </a:solidFill>
                        </a:rPr>
                        <a:t>1,95%</a:t>
                      </a:r>
                      <a:endParaRPr lang="it-IT" sz="2400" b="1" dirty="0">
                        <a:solidFill>
                          <a:srgbClr val="7030A0"/>
                        </a:solidFill>
                        <a:latin typeface="Century Gothic" pitchFamily="34" charset="0"/>
                      </a:endParaRPr>
                    </a:p>
                  </a:txBody>
                  <a:tcPr anchor="ctr"/>
                </a:tc>
              </a:tr>
              <a:tr h="337263">
                <a:tc>
                  <a:txBody>
                    <a:bodyPr/>
                    <a:lstStyle/>
                    <a:p>
                      <a:pPr algn="ctr"/>
                      <a:r>
                        <a:rPr lang="it-IT" sz="1800" dirty="0" smtClean="0"/>
                        <a:t>14</a:t>
                      </a:r>
                      <a:endParaRPr lang="it-IT" sz="1800" dirty="0">
                        <a:solidFill>
                          <a:schemeClr val="accent6">
                            <a:lumMod val="50000"/>
                          </a:schemeClr>
                        </a:solidFill>
                        <a:latin typeface="Century Gothic" pitchFamily="34" charset="0"/>
                      </a:endParaRPr>
                    </a:p>
                  </a:txBody>
                  <a:tcPr anchor="ctr"/>
                </a:tc>
                <a:tc>
                  <a:txBody>
                    <a:bodyPr/>
                    <a:lstStyle/>
                    <a:p>
                      <a:pPr algn="ctr"/>
                      <a:r>
                        <a:rPr lang="it-IT" sz="1800" dirty="0" smtClean="0"/>
                        <a:t>Algeria</a:t>
                      </a:r>
                      <a:endParaRPr lang="it-IT" sz="1800" dirty="0">
                        <a:solidFill>
                          <a:schemeClr val="accent6">
                            <a:lumMod val="50000"/>
                          </a:schemeClr>
                        </a:solidFill>
                        <a:latin typeface="Century Gothic" pitchFamily="34" charset="0"/>
                      </a:endParaRPr>
                    </a:p>
                  </a:txBody>
                  <a:tcPr anchor="ctr"/>
                </a:tc>
                <a:tc>
                  <a:txBody>
                    <a:bodyPr/>
                    <a:lstStyle/>
                    <a:p>
                      <a:pPr algn="ctr"/>
                      <a:r>
                        <a:rPr lang="it-IT" sz="1800" dirty="0" smtClean="0"/>
                        <a:t>709</a:t>
                      </a:r>
                      <a:endParaRPr lang="it-IT" sz="1800" dirty="0">
                        <a:solidFill>
                          <a:schemeClr val="accent6">
                            <a:lumMod val="50000"/>
                          </a:schemeClr>
                        </a:solidFill>
                        <a:latin typeface="Century Gothic" pitchFamily="34" charset="0"/>
                      </a:endParaRPr>
                    </a:p>
                  </a:txBody>
                  <a:tcPr anchor="ctr"/>
                </a:tc>
                <a:tc>
                  <a:txBody>
                    <a:bodyPr/>
                    <a:lstStyle/>
                    <a:p>
                      <a:pPr algn="ctr"/>
                      <a:r>
                        <a:rPr lang="it-IT" sz="2400" b="1" dirty="0" smtClean="0">
                          <a:solidFill>
                            <a:srgbClr val="7030A0"/>
                          </a:solidFill>
                        </a:rPr>
                        <a:t>1,80%</a:t>
                      </a:r>
                      <a:endParaRPr lang="it-IT" sz="2400" b="1" dirty="0">
                        <a:solidFill>
                          <a:srgbClr val="7030A0"/>
                        </a:solidFill>
                        <a:latin typeface="Century Gothic" pitchFamily="34" charset="0"/>
                      </a:endParaRPr>
                    </a:p>
                  </a:txBody>
                  <a:tcPr anchor="ctr"/>
                </a:tc>
              </a:tr>
              <a:tr h="337263">
                <a:tc>
                  <a:txBody>
                    <a:bodyPr/>
                    <a:lstStyle/>
                    <a:p>
                      <a:pPr algn="ctr"/>
                      <a:r>
                        <a:rPr lang="it-IT" sz="1800" dirty="0" smtClean="0"/>
                        <a:t>15</a:t>
                      </a:r>
                      <a:endParaRPr lang="it-IT" sz="1800" dirty="0">
                        <a:solidFill>
                          <a:schemeClr val="accent6">
                            <a:lumMod val="50000"/>
                          </a:schemeClr>
                        </a:solidFill>
                        <a:latin typeface="Century Gothic" pitchFamily="34" charset="0"/>
                      </a:endParaRPr>
                    </a:p>
                  </a:txBody>
                  <a:tcPr anchor="ctr"/>
                </a:tc>
                <a:tc>
                  <a:txBody>
                    <a:bodyPr/>
                    <a:lstStyle/>
                    <a:p>
                      <a:pPr algn="ctr"/>
                      <a:r>
                        <a:rPr lang="it-IT" sz="1800" dirty="0" smtClean="0"/>
                        <a:t>Tunisia</a:t>
                      </a:r>
                      <a:endParaRPr lang="it-IT" sz="1800" dirty="0">
                        <a:solidFill>
                          <a:schemeClr val="accent6">
                            <a:lumMod val="50000"/>
                          </a:schemeClr>
                        </a:solidFill>
                        <a:latin typeface="Century Gothic" pitchFamily="34" charset="0"/>
                      </a:endParaRPr>
                    </a:p>
                  </a:txBody>
                  <a:tcPr anchor="ctr"/>
                </a:tc>
                <a:tc>
                  <a:txBody>
                    <a:bodyPr/>
                    <a:lstStyle/>
                    <a:p>
                      <a:pPr algn="ctr"/>
                      <a:r>
                        <a:rPr lang="it-IT" sz="1800" dirty="0" smtClean="0"/>
                        <a:t>656</a:t>
                      </a:r>
                      <a:endParaRPr lang="it-IT" sz="1800" dirty="0">
                        <a:solidFill>
                          <a:schemeClr val="accent6">
                            <a:lumMod val="50000"/>
                          </a:schemeClr>
                        </a:solidFill>
                        <a:latin typeface="Century Gothic" pitchFamily="34" charset="0"/>
                      </a:endParaRPr>
                    </a:p>
                  </a:txBody>
                  <a:tcPr anchor="ctr"/>
                </a:tc>
                <a:tc>
                  <a:txBody>
                    <a:bodyPr/>
                    <a:lstStyle/>
                    <a:p>
                      <a:pPr algn="ctr"/>
                      <a:r>
                        <a:rPr lang="it-IT" sz="2400" b="1" dirty="0" smtClean="0">
                          <a:solidFill>
                            <a:srgbClr val="7030A0"/>
                          </a:solidFill>
                        </a:rPr>
                        <a:t>1,66%</a:t>
                      </a:r>
                      <a:endParaRPr lang="it-IT" sz="2400" b="1" dirty="0">
                        <a:solidFill>
                          <a:srgbClr val="7030A0"/>
                        </a:solidFill>
                        <a:latin typeface="Century Gothic" pitchFamily="34" charset="0"/>
                      </a:endParaRPr>
                    </a:p>
                  </a:txBody>
                  <a:tcPr anchor="ctr"/>
                </a:tc>
              </a:tr>
              <a:tr h="337263">
                <a:tc>
                  <a:txBody>
                    <a:bodyPr/>
                    <a:lstStyle/>
                    <a:p>
                      <a:pPr algn="ctr"/>
                      <a:endParaRPr lang="it-IT" sz="1800" dirty="0">
                        <a:solidFill>
                          <a:schemeClr val="accent6">
                            <a:lumMod val="50000"/>
                          </a:schemeClr>
                        </a:solidFill>
                        <a:latin typeface="Century Gothic" pitchFamily="34" charset="0"/>
                      </a:endParaRPr>
                    </a:p>
                  </a:txBody>
                  <a:tcPr anchor="ctr"/>
                </a:tc>
                <a:tc>
                  <a:txBody>
                    <a:bodyPr/>
                    <a:lstStyle/>
                    <a:p>
                      <a:pPr algn="ctr"/>
                      <a:r>
                        <a:rPr lang="it-IT" sz="1800" dirty="0" smtClean="0"/>
                        <a:t>Totale 15 Paesi</a:t>
                      </a:r>
                      <a:endParaRPr lang="it-IT" sz="1800" dirty="0">
                        <a:solidFill>
                          <a:schemeClr val="accent6">
                            <a:lumMod val="50000"/>
                          </a:schemeClr>
                        </a:solidFill>
                        <a:latin typeface="Century Gothic" pitchFamily="34" charset="0"/>
                      </a:endParaRPr>
                    </a:p>
                  </a:txBody>
                  <a:tcPr anchor="ctr"/>
                </a:tc>
                <a:tc>
                  <a:txBody>
                    <a:bodyPr/>
                    <a:lstStyle/>
                    <a:p>
                      <a:pPr algn="ctr"/>
                      <a:r>
                        <a:rPr lang="it-IT" sz="1800" dirty="0" smtClean="0"/>
                        <a:t>30553</a:t>
                      </a:r>
                      <a:endParaRPr lang="it-IT" sz="1800" dirty="0">
                        <a:solidFill>
                          <a:schemeClr val="accent6">
                            <a:lumMod val="50000"/>
                          </a:schemeClr>
                        </a:solidFill>
                        <a:latin typeface="Century Gothic" pitchFamily="34" charset="0"/>
                      </a:endParaRPr>
                    </a:p>
                  </a:txBody>
                  <a:tcPr anchor="ctr"/>
                </a:tc>
                <a:tc>
                  <a:txBody>
                    <a:bodyPr/>
                    <a:lstStyle/>
                    <a:p>
                      <a:pPr algn="ctr"/>
                      <a:r>
                        <a:rPr lang="it-IT" sz="1800" smtClean="0"/>
                        <a:t>77,63%</a:t>
                      </a:r>
                      <a:endParaRPr lang="it-IT" sz="1800" dirty="0">
                        <a:solidFill>
                          <a:schemeClr val="accent6">
                            <a:lumMod val="50000"/>
                          </a:schemeClr>
                        </a:solidFill>
                        <a:latin typeface="Century Gothic" pitchFamily="34" charset="0"/>
                      </a:endParaRPr>
                    </a:p>
                  </a:txBody>
                  <a:tcPr anchor="ctr"/>
                </a:tc>
              </a:tr>
            </a:tbl>
          </a:graphicData>
        </a:graphic>
      </p:graphicFrame>
    </p:spTree>
  </p:cSld>
  <p:clrMapOvr>
    <a:masterClrMapping/>
  </p:clrMapOvr>
  <p:transition>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1" name="CasellaDiTesto 10"/>
          <p:cNvSpPr txBox="1"/>
          <p:nvPr/>
        </p:nvSpPr>
        <p:spPr>
          <a:xfrm>
            <a:off x="467545" y="5651956"/>
            <a:ext cx="8136903" cy="338554"/>
          </a:xfrm>
          <a:prstGeom prst="rect">
            <a:avLst/>
          </a:prstGeom>
          <a:noFill/>
        </p:spPr>
        <p:txBody>
          <a:bodyPr wrap="square" rtlCol="0">
            <a:spAutoFit/>
          </a:bodyPr>
          <a:lstStyle/>
          <a:p>
            <a:r>
              <a:rPr lang="it-IT" sz="1600" dirty="0" smtClean="0">
                <a:latin typeface="Century Gothic" pitchFamily="34" charset="0"/>
              </a:rPr>
              <a:t>Fonte: Elaborazione Ufficio </a:t>
            </a:r>
            <a:r>
              <a:rPr lang="it-IT" sz="1600" dirty="0" err="1" smtClean="0">
                <a:latin typeface="Century Gothic" pitchFamily="34" charset="0"/>
              </a:rPr>
              <a:t>Migrantes</a:t>
            </a:r>
            <a:r>
              <a:rPr lang="it-IT" sz="1600" dirty="0" smtClean="0">
                <a:latin typeface="Century Gothic" pitchFamily="34" charset="0"/>
              </a:rPr>
              <a:t> su dati Atlante geografico De Agostini 2013</a:t>
            </a:r>
            <a:endParaRPr lang="it-IT" sz="1600" dirty="0">
              <a:latin typeface="Century Gothic" pitchFamily="34" charset="0"/>
            </a:endParaRPr>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6" name="Rettangolo 15"/>
          <p:cNvSpPr/>
          <p:nvPr/>
        </p:nvSpPr>
        <p:spPr>
          <a:xfrm>
            <a:off x="0" y="404664"/>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b="1" dirty="0">
              <a:latin typeface="Century Gothic" pitchFamily="34" charset="0"/>
              <a:cs typeface="Times New Roman" pitchFamily="18" charset="0"/>
            </a:endParaRPr>
          </a:p>
        </p:txBody>
      </p:sp>
      <p:sp>
        <p:nvSpPr>
          <p:cNvPr id="10" name="Rettangolo 9"/>
          <p:cNvSpPr/>
          <p:nvPr/>
        </p:nvSpPr>
        <p:spPr>
          <a:xfrm>
            <a:off x="0" y="332656"/>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latin typeface="Century Gothic" pitchFamily="34" charset="0"/>
              </a:rPr>
              <a:t>La stima delle appartenenze religiose degli immigrati</a:t>
            </a:r>
            <a:endParaRPr lang="it-IT" sz="3600" b="1" dirty="0">
              <a:latin typeface="Century Gothic" pitchFamily="34" charset="0"/>
              <a:cs typeface="Times New Roman" pitchFamily="18" charset="0"/>
            </a:endParaRPr>
          </a:p>
        </p:txBody>
      </p:sp>
      <p:graphicFrame>
        <p:nvGraphicFramePr>
          <p:cNvPr id="14" name="Tabella 13"/>
          <p:cNvGraphicFramePr>
            <a:graphicFrameLocks noGrp="1"/>
          </p:cNvGraphicFramePr>
          <p:nvPr/>
        </p:nvGraphicFramePr>
        <p:xfrm>
          <a:off x="539552" y="1772816"/>
          <a:ext cx="8352928" cy="3812025"/>
        </p:xfrm>
        <a:graphic>
          <a:graphicData uri="http://schemas.openxmlformats.org/drawingml/2006/table">
            <a:tbl>
              <a:tblPr firstRow="1" bandRow="1">
                <a:tableStyleId>{00A15C55-8517-42AA-B614-E9B94910E393}</a:tableStyleId>
              </a:tblPr>
              <a:tblGrid>
                <a:gridCol w="1440160"/>
                <a:gridCol w="1152128"/>
                <a:gridCol w="1368152"/>
                <a:gridCol w="1440160"/>
                <a:gridCol w="1440160"/>
                <a:gridCol w="792088"/>
                <a:gridCol w="720080"/>
              </a:tblGrid>
              <a:tr h="576065">
                <a:tc>
                  <a:txBody>
                    <a:bodyPr/>
                    <a:lstStyle/>
                    <a:p>
                      <a:r>
                        <a:rPr lang="it-IT" dirty="0" smtClean="0">
                          <a:latin typeface="Century Gothic" pitchFamily="34" charset="0"/>
                        </a:rPr>
                        <a:t>Paese</a:t>
                      </a:r>
                      <a:endParaRPr lang="it-IT" dirty="0">
                        <a:latin typeface="Century Gothic" pitchFamily="34" charset="0"/>
                      </a:endParaRPr>
                    </a:p>
                  </a:txBody>
                  <a:tcPr/>
                </a:tc>
                <a:tc>
                  <a:txBody>
                    <a:bodyPr/>
                    <a:lstStyle/>
                    <a:p>
                      <a:r>
                        <a:rPr lang="it-IT" dirty="0" smtClean="0">
                          <a:latin typeface="Century Gothic" pitchFamily="34" charset="0"/>
                        </a:rPr>
                        <a:t>Cattolici</a:t>
                      </a:r>
                      <a:endParaRPr lang="it-IT" dirty="0">
                        <a:latin typeface="Century Gothic" pitchFamily="34" charset="0"/>
                      </a:endParaRPr>
                    </a:p>
                  </a:txBody>
                  <a:tcPr/>
                </a:tc>
                <a:tc>
                  <a:txBody>
                    <a:bodyPr/>
                    <a:lstStyle/>
                    <a:p>
                      <a:r>
                        <a:rPr lang="it-IT" dirty="0" smtClean="0">
                          <a:latin typeface="Century Gothic" pitchFamily="34" charset="0"/>
                        </a:rPr>
                        <a:t>Ortodossi</a:t>
                      </a:r>
                      <a:endParaRPr lang="it-IT" dirty="0">
                        <a:latin typeface="Century Gothic" pitchFamily="34" charset="0"/>
                      </a:endParaRPr>
                    </a:p>
                  </a:txBody>
                  <a:tcPr/>
                </a:tc>
                <a:tc>
                  <a:txBody>
                    <a:bodyPr/>
                    <a:lstStyle/>
                    <a:p>
                      <a:r>
                        <a:rPr lang="it-IT" dirty="0" smtClean="0">
                          <a:latin typeface="Century Gothic" pitchFamily="34" charset="0"/>
                        </a:rPr>
                        <a:t>Protestanti</a:t>
                      </a:r>
                      <a:endParaRPr lang="it-IT" dirty="0">
                        <a:latin typeface="Century Gothic" pitchFamily="34" charset="0"/>
                      </a:endParaRPr>
                    </a:p>
                  </a:txBody>
                  <a:tcPr/>
                </a:tc>
                <a:tc>
                  <a:txBody>
                    <a:bodyPr/>
                    <a:lstStyle/>
                    <a:p>
                      <a:r>
                        <a:rPr lang="it-IT" dirty="0" smtClean="0">
                          <a:latin typeface="Century Gothic" pitchFamily="34" charset="0"/>
                        </a:rPr>
                        <a:t>Musulmani</a:t>
                      </a:r>
                      <a:endParaRPr lang="it-IT" dirty="0">
                        <a:latin typeface="Century Gothic" pitchFamily="34" charset="0"/>
                      </a:endParaRPr>
                    </a:p>
                  </a:txBody>
                  <a:tcPr/>
                </a:tc>
                <a:tc>
                  <a:txBody>
                    <a:bodyPr/>
                    <a:lstStyle/>
                    <a:p>
                      <a:r>
                        <a:rPr lang="it-IT" dirty="0" smtClean="0">
                          <a:latin typeface="Century Gothic" pitchFamily="34" charset="0"/>
                        </a:rPr>
                        <a:t>Altri</a:t>
                      </a:r>
                      <a:endParaRPr lang="it-IT" dirty="0">
                        <a:latin typeface="Century Gothic" pitchFamily="34" charset="0"/>
                      </a:endParaRPr>
                    </a:p>
                  </a:txBody>
                  <a:tcPr/>
                </a:tc>
                <a:tc>
                  <a:txBody>
                    <a:bodyPr/>
                    <a:lstStyle/>
                    <a:p>
                      <a:r>
                        <a:rPr lang="it-IT" dirty="0" smtClean="0">
                          <a:latin typeface="Century Gothic" pitchFamily="34" charset="0"/>
                        </a:rPr>
                        <a:t>Atei</a:t>
                      </a:r>
                      <a:endParaRPr lang="it-IT" dirty="0">
                        <a:latin typeface="Century Gothic" pitchFamily="34" charset="0"/>
                      </a:endParaRPr>
                    </a:p>
                  </a:txBody>
                  <a:tcPr/>
                </a:tc>
              </a:tr>
              <a:tr h="370840">
                <a:tc>
                  <a:txBody>
                    <a:bodyPr/>
                    <a:lstStyle/>
                    <a:p>
                      <a:r>
                        <a:rPr lang="it-IT" dirty="0" smtClean="0">
                          <a:latin typeface="Century Gothic" pitchFamily="34" charset="0"/>
                        </a:rPr>
                        <a:t>Romania</a:t>
                      </a:r>
                      <a:endParaRPr lang="it-IT" dirty="0">
                        <a:latin typeface="Century Gothic" pitchFamily="34" charset="0"/>
                      </a:endParaRPr>
                    </a:p>
                  </a:txBody>
                  <a:tcPr/>
                </a:tc>
                <a:tc>
                  <a:txBody>
                    <a:bodyPr/>
                    <a:lstStyle/>
                    <a:p>
                      <a:r>
                        <a:rPr lang="it-IT" dirty="0" smtClean="0">
                          <a:latin typeface="Century Gothic" pitchFamily="34" charset="0"/>
                        </a:rPr>
                        <a:t>438</a:t>
                      </a:r>
                      <a:endParaRPr lang="it-IT" dirty="0">
                        <a:latin typeface="Century Gothic" pitchFamily="34" charset="0"/>
                      </a:endParaRPr>
                    </a:p>
                  </a:txBody>
                  <a:tcPr/>
                </a:tc>
                <a:tc>
                  <a:txBody>
                    <a:bodyPr/>
                    <a:lstStyle/>
                    <a:p>
                      <a:r>
                        <a:rPr lang="it-IT" dirty="0" smtClean="0">
                          <a:latin typeface="Century Gothic" pitchFamily="34" charset="0"/>
                        </a:rPr>
                        <a:t>6.783</a:t>
                      </a:r>
                      <a:endParaRPr lang="it-IT" dirty="0">
                        <a:latin typeface="Century Gothic" pitchFamily="34" charset="0"/>
                      </a:endParaRPr>
                    </a:p>
                  </a:txBody>
                  <a:tcPr/>
                </a:tc>
                <a:tc>
                  <a:txBody>
                    <a:bodyPr/>
                    <a:lstStyle/>
                    <a:p>
                      <a:r>
                        <a:rPr lang="it-IT" dirty="0" smtClean="0">
                          <a:latin typeface="Century Gothic" pitchFamily="34" charset="0"/>
                        </a:rPr>
                        <a:t>524</a:t>
                      </a:r>
                      <a:endParaRPr lang="it-IT" dirty="0">
                        <a:latin typeface="Century Gothic" pitchFamily="34" charset="0"/>
                      </a:endParaRPr>
                    </a:p>
                  </a:txBody>
                  <a:tcPr/>
                </a:tc>
                <a:tc>
                  <a:txBody>
                    <a:bodyPr/>
                    <a:lstStyle/>
                    <a:p>
                      <a:r>
                        <a:rPr lang="it-IT" dirty="0" smtClean="0">
                          <a:latin typeface="Century Gothic" pitchFamily="34" charset="0"/>
                        </a:rPr>
                        <a:t>23</a:t>
                      </a:r>
                      <a:endParaRPr lang="it-IT" dirty="0">
                        <a:latin typeface="Century Gothic" pitchFamily="34" charset="0"/>
                      </a:endParaRPr>
                    </a:p>
                  </a:txBody>
                  <a:tcPr/>
                </a:tc>
                <a:tc>
                  <a:txBody>
                    <a:bodyPr/>
                    <a:lstStyle/>
                    <a:p>
                      <a:r>
                        <a:rPr lang="it-IT" dirty="0" smtClean="0">
                          <a:latin typeface="Century Gothic" pitchFamily="34" charset="0"/>
                        </a:rPr>
                        <a:t>47</a:t>
                      </a:r>
                      <a:endParaRPr lang="it-IT" dirty="0">
                        <a:latin typeface="Century Gothic" pitchFamily="34" charset="0"/>
                      </a:endParaRPr>
                    </a:p>
                  </a:txBody>
                  <a:tcPr/>
                </a:tc>
                <a:tc>
                  <a:txBody>
                    <a:bodyPr/>
                    <a:lstStyle/>
                    <a:p>
                      <a:endParaRPr lang="it-IT">
                        <a:latin typeface="Century Gothic" pitchFamily="34" charset="0"/>
                      </a:endParaRPr>
                    </a:p>
                  </a:txBody>
                  <a:tcPr/>
                </a:tc>
              </a:tr>
              <a:tr h="370840">
                <a:tc>
                  <a:txBody>
                    <a:bodyPr/>
                    <a:lstStyle/>
                    <a:p>
                      <a:r>
                        <a:rPr lang="it-IT" dirty="0" smtClean="0">
                          <a:latin typeface="Century Gothic" pitchFamily="34" charset="0"/>
                        </a:rPr>
                        <a:t>Albania</a:t>
                      </a:r>
                      <a:endParaRPr lang="it-IT" dirty="0">
                        <a:latin typeface="Century Gothic" pitchFamily="34" charset="0"/>
                      </a:endParaRPr>
                    </a:p>
                  </a:txBody>
                  <a:tcPr/>
                </a:tc>
                <a:tc>
                  <a:txBody>
                    <a:bodyPr/>
                    <a:lstStyle/>
                    <a:p>
                      <a:r>
                        <a:rPr lang="it-IT" dirty="0" smtClean="0">
                          <a:latin typeface="Century Gothic" pitchFamily="34" charset="0"/>
                        </a:rPr>
                        <a:t>539</a:t>
                      </a:r>
                      <a:endParaRPr lang="it-IT" dirty="0">
                        <a:latin typeface="Century Gothic" pitchFamily="34" charset="0"/>
                      </a:endParaRPr>
                    </a:p>
                  </a:txBody>
                  <a:tcPr/>
                </a:tc>
                <a:tc>
                  <a:txBody>
                    <a:bodyPr/>
                    <a:lstStyle/>
                    <a:p>
                      <a:r>
                        <a:rPr lang="it-IT" dirty="0" smtClean="0">
                          <a:latin typeface="Century Gothic" pitchFamily="34" charset="0"/>
                        </a:rPr>
                        <a:t>1.253</a:t>
                      </a:r>
                      <a:endParaRPr lang="it-IT" dirty="0">
                        <a:latin typeface="Century Gothic" pitchFamily="34" charset="0"/>
                      </a:endParaRPr>
                    </a:p>
                  </a:txBody>
                  <a:tcPr/>
                </a:tc>
                <a:tc>
                  <a:txBody>
                    <a:bodyPr/>
                    <a:lstStyle/>
                    <a:p>
                      <a:r>
                        <a:rPr lang="it-IT" dirty="0" smtClean="0">
                          <a:latin typeface="Century Gothic" pitchFamily="34" charset="0"/>
                        </a:rPr>
                        <a:t>-</a:t>
                      </a:r>
                      <a:endParaRPr lang="it-IT" dirty="0">
                        <a:latin typeface="Century Gothic" pitchFamily="34" charset="0"/>
                      </a:endParaRPr>
                    </a:p>
                  </a:txBody>
                  <a:tcPr/>
                </a:tc>
                <a:tc>
                  <a:txBody>
                    <a:bodyPr/>
                    <a:lstStyle/>
                    <a:p>
                      <a:r>
                        <a:rPr lang="it-IT" dirty="0" smtClean="0">
                          <a:latin typeface="Century Gothic" pitchFamily="34" charset="0"/>
                        </a:rPr>
                        <a:t>3669</a:t>
                      </a:r>
                      <a:endParaRPr lang="it-IT" dirty="0">
                        <a:latin typeface="Century Gothic" pitchFamily="34" charset="0"/>
                      </a:endParaRPr>
                    </a:p>
                  </a:txBody>
                  <a:tcPr/>
                </a:tc>
                <a:tc>
                  <a:txBody>
                    <a:bodyPr/>
                    <a:lstStyle/>
                    <a:p>
                      <a:r>
                        <a:rPr lang="it-IT" dirty="0" smtClean="0">
                          <a:latin typeface="Century Gothic" pitchFamily="34" charset="0"/>
                        </a:rPr>
                        <a:t>66</a:t>
                      </a:r>
                      <a:endParaRPr lang="it-IT" dirty="0">
                        <a:latin typeface="Century Gothic" pitchFamily="34" charset="0"/>
                      </a:endParaRPr>
                    </a:p>
                  </a:txBody>
                  <a:tcPr/>
                </a:tc>
                <a:tc>
                  <a:txBody>
                    <a:bodyPr/>
                    <a:lstStyle/>
                    <a:p>
                      <a:endParaRPr lang="it-IT">
                        <a:latin typeface="Century Gothic" pitchFamily="34" charset="0"/>
                      </a:endParaRPr>
                    </a:p>
                  </a:txBody>
                  <a:tcPr/>
                </a:tc>
              </a:tr>
              <a:tr h="370840">
                <a:tc>
                  <a:txBody>
                    <a:bodyPr/>
                    <a:lstStyle/>
                    <a:p>
                      <a:r>
                        <a:rPr lang="it-IT" dirty="0" smtClean="0">
                          <a:latin typeface="Century Gothic" pitchFamily="34" charset="0"/>
                        </a:rPr>
                        <a:t>Ucraina</a:t>
                      </a:r>
                      <a:endParaRPr lang="it-IT" dirty="0">
                        <a:latin typeface="Century Gothic" pitchFamily="34" charset="0"/>
                      </a:endParaRPr>
                    </a:p>
                  </a:txBody>
                  <a:tcPr/>
                </a:tc>
                <a:tc>
                  <a:txBody>
                    <a:bodyPr/>
                    <a:lstStyle/>
                    <a:p>
                      <a:r>
                        <a:rPr lang="it-IT" dirty="0" smtClean="0">
                          <a:latin typeface="Century Gothic" pitchFamily="34" charset="0"/>
                        </a:rPr>
                        <a:t>200</a:t>
                      </a:r>
                      <a:endParaRPr lang="it-IT" dirty="0">
                        <a:latin typeface="Century Gothic" pitchFamily="34" charset="0"/>
                      </a:endParaRPr>
                    </a:p>
                  </a:txBody>
                  <a:tcPr/>
                </a:tc>
                <a:tc>
                  <a:txBody>
                    <a:bodyPr/>
                    <a:lstStyle/>
                    <a:p>
                      <a:r>
                        <a:rPr lang="it-IT" dirty="0" smtClean="0">
                          <a:latin typeface="Century Gothic" pitchFamily="34" charset="0"/>
                        </a:rPr>
                        <a:t>1.149</a:t>
                      </a:r>
                      <a:endParaRPr lang="it-IT" dirty="0">
                        <a:latin typeface="Century Gothic" pitchFamily="34" charset="0"/>
                      </a:endParaRPr>
                    </a:p>
                  </a:txBody>
                  <a:tcPr/>
                </a:tc>
                <a:tc>
                  <a:txBody>
                    <a:bodyPr/>
                    <a:lstStyle/>
                    <a:p>
                      <a:r>
                        <a:rPr lang="it-IT" dirty="0" smtClean="0">
                          <a:latin typeface="Century Gothic" pitchFamily="34" charset="0"/>
                        </a:rPr>
                        <a:t>50</a:t>
                      </a:r>
                      <a:endParaRPr lang="it-IT" dirty="0">
                        <a:latin typeface="Century Gothic" pitchFamily="34" charset="0"/>
                      </a:endParaRPr>
                    </a:p>
                  </a:txBody>
                  <a:tcPr/>
                </a:tc>
                <a:tc>
                  <a:txBody>
                    <a:bodyPr/>
                    <a:lstStyle/>
                    <a:p>
                      <a:r>
                        <a:rPr lang="it-IT" dirty="0" smtClean="0">
                          <a:latin typeface="Century Gothic" pitchFamily="34" charset="0"/>
                        </a:rPr>
                        <a:t>25</a:t>
                      </a:r>
                      <a:endParaRPr lang="it-IT" dirty="0">
                        <a:latin typeface="Century Gothic" pitchFamily="34" charset="0"/>
                      </a:endParaRPr>
                    </a:p>
                  </a:txBody>
                  <a:tcPr/>
                </a:tc>
                <a:tc>
                  <a:txBody>
                    <a:bodyPr/>
                    <a:lstStyle/>
                    <a:p>
                      <a:r>
                        <a:rPr lang="it-IT" dirty="0" smtClean="0">
                          <a:latin typeface="Century Gothic" pitchFamily="34" charset="0"/>
                        </a:rPr>
                        <a:t>12</a:t>
                      </a:r>
                      <a:endParaRPr lang="it-IT" dirty="0">
                        <a:latin typeface="Century Gothic" pitchFamily="34" charset="0"/>
                      </a:endParaRPr>
                    </a:p>
                  </a:txBody>
                  <a:tcPr/>
                </a:tc>
                <a:tc>
                  <a:txBody>
                    <a:bodyPr/>
                    <a:lstStyle/>
                    <a:p>
                      <a:r>
                        <a:rPr lang="it-IT" dirty="0" smtClean="0">
                          <a:latin typeface="Century Gothic" pitchFamily="34" charset="0"/>
                        </a:rPr>
                        <a:t>1062</a:t>
                      </a:r>
                      <a:endParaRPr lang="it-IT" dirty="0">
                        <a:latin typeface="Century Gothic" pitchFamily="34" charset="0"/>
                      </a:endParaRPr>
                    </a:p>
                  </a:txBody>
                  <a:tcPr/>
                </a:tc>
              </a:tr>
              <a:tr h="370840">
                <a:tc>
                  <a:txBody>
                    <a:bodyPr/>
                    <a:lstStyle/>
                    <a:p>
                      <a:r>
                        <a:rPr lang="it-IT" dirty="0" smtClean="0">
                          <a:latin typeface="Century Gothic" pitchFamily="34" charset="0"/>
                        </a:rPr>
                        <a:t>Serbia</a:t>
                      </a:r>
                      <a:endParaRPr lang="it-IT" dirty="0">
                        <a:latin typeface="Century Gothic" pitchFamily="34" charset="0"/>
                      </a:endParaRPr>
                    </a:p>
                  </a:txBody>
                  <a:tcPr/>
                </a:tc>
                <a:tc>
                  <a:txBody>
                    <a:bodyPr/>
                    <a:lstStyle/>
                    <a:p>
                      <a:r>
                        <a:rPr lang="it-IT" dirty="0" smtClean="0">
                          <a:latin typeface="Century Gothic" pitchFamily="34" charset="0"/>
                        </a:rPr>
                        <a:t>118</a:t>
                      </a:r>
                      <a:endParaRPr lang="it-IT" dirty="0">
                        <a:latin typeface="Century Gothic" pitchFamily="34" charset="0"/>
                      </a:endParaRPr>
                    </a:p>
                  </a:txBody>
                  <a:tcPr/>
                </a:tc>
                <a:tc>
                  <a:txBody>
                    <a:bodyPr/>
                    <a:lstStyle/>
                    <a:p>
                      <a:r>
                        <a:rPr lang="it-IT" dirty="0" smtClean="0">
                          <a:latin typeface="Century Gothic" pitchFamily="34" charset="0"/>
                        </a:rPr>
                        <a:t>1.822</a:t>
                      </a:r>
                      <a:endParaRPr lang="it-IT" dirty="0">
                        <a:latin typeface="Century Gothic" pitchFamily="34" charset="0"/>
                      </a:endParaRPr>
                    </a:p>
                  </a:txBody>
                  <a:tcPr/>
                </a:tc>
                <a:tc>
                  <a:txBody>
                    <a:bodyPr/>
                    <a:lstStyle/>
                    <a:p>
                      <a:r>
                        <a:rPr lang="it-IT" dirty="0" smtClean="0">
                          <a:latin typeface="Century Gothic" pitchFamily="34" charset="0"/>
                        </a:rPr>
                        <a:t>24</a:t>
                      </a:r>
                      <a:endParaRPr lang="it-IT" dirty="0">
                        <a:latin typeface="Century Gothic" pitchFamily="34" charset="0"/>
                      </a:endParaRPr>
                    </a:p>
                  </a:txBody>
                  <a:tcPr/>
                </a:tc>
                <a:tc>
                  <a:txBody>
                    <a:bodyPr/>
                    <a:lstStyle/>
                    <a:p>
                      <a:r>
                        <a:rPr lang="it-IT" dirty="0" smtClean="0">
                          <a:latin typeface="Century Gothic" pitchFamily="34" charset="0"/>
                        </a:rPr>
                        <a:t>69</a:t>
                      </a:r>
                      <a:endParaRPr lang="it-IT" dirty="0">
                        <a:latin typeface="Century Gothic" pitchFamily="34" charset="0"/>
                      </a:endParaRPr>
                    </a:p>
                  </a:txBody>
                  <a:tcPr/>
                </a:tc>
                <a:tc>
                  <a:txBody>
                    <a:bodyPr/>
                    <a:lstStyle/>
                    <a:p>
                      <a:r>
                        <a:rPr lang="it-IT" dirty="0" smtClean="0">
                          <a:latin typeface="Century Gothic" pitchFamily="34" charset="0"/>
                        </a:rPr>
                        <a:t>110</a:t>
                      </a:r>
                      <a:endParaRPr lang="it-IT" dirty="0">
                        <a:latin typeface="Century Gothic" pitchFamily="34" charset="0"/>
                      </a:endParaRPr>
                    </a:p>
                  </a:txBody>
                  <a:tcPr/>
                </a:tc>
                <a:tc>
                  <a:txBody>
                    <a:bodyPr/>
                    <a:lstStyle/>
                    <a:p>
                      <a:endParaRPr lang="it-IT">
                        <a:latin typeface="Century Gothic" pitchFamily="34" charset="0"/>
                      </a:endParaRPr>
                    </a:p>
                  </a:txBody>
                  <a:tcPr/>
                </a:tc>
              </a:tr>
              <a:tr h="370840">
                <a:tc>
                  <a:txBody>
                    <a:bodyPr/>
                    <a:lstStyle/>
                    <a:p>
                      <a:r>
                        <a:rPr lang="it-IT" dirty="0" smtClean="0">
                          <a:latin typeface="Century Gothic" pitchFamily="34" charset="0"/>
                        </a:rPr>
                        <a:t>Marocco</a:t>
                      </a:r>
                      <a:endParaRPr lang="it-IT" dirty="0">
                        <a:latin typeface="Century Gothic" pitchFamily="34" charset="0"/>
                      </a:endParaRPr>
                    </a:p>
                  </a:txBody>
                  <a:tcPr/>
                </a:tc>
                <a:tc>
                  <a:txBody>
                    <a:bodyPr/>
                    <a:lstStyle/>
                    <a:p>
                      <a:r>
                        <a:rPr lang="it-IT" dirty="0" smtClean="0">
                          <a:latin typeface="Century Gothic" pitchFamily="34" charset="0"/>
                        </a:rPr>
                        <a:t>-</a:t>
                      </a:r>
                      <a:endParaRPr lang="it-IT" dirty="0">
                        <a:latin typeface="Century Gothic" pitchFamily="34" charset="0"/>
                      </a:endParaRPr>
                    </a:p>
                  </a:txBody>
                  <a:tcPr/>
                </a:tc>
                <a:tc>
                  <a:txBody>
                    <a:bodyPr/>
                    <a:lstStyle/>
                    <a:p>
                      <a:r>
                        <a:rPr lang="it-IT" dirty="0" smtClean="0">
                          <a:latin typeface="Century Gothic" pitchFamily="34" charset="0"/>
                        </a:rPr>
                        <a:t>-</a:t>
                      </a:r>
                      <a:endParaRPr lang="it-IT" dirty="0">
                        <a:latin typeface="Century Gothic" pitchFamily="34" charset="0"/>
                      </a:endParaRPr>
                    </a:p>
                  </a:txBody>
                  <a:tcPr/>
                </a:tc>
                <a:tc>
                  <a:txBody>
                    <a:bodyPr/>
                    <a:lstStyle/>
                    <a:p>
                      <a:r>
                        <a:rPr lang="it-IT" dirty="0" smtClean="0">
                          <a:latin typeface="Century Gothic" pitchFamily="34" charset="0"/>
                        </a:rPr>
                        <a:t>-</a:t>
                      </a:r>
                      <a:endParaRPr lang="it-IT" dirty="0">
                        <a:latin typeface="Century Gothic" pitchFamily="34" charset="0"/>
                      </a:endParaRPr>
                    </a:p>
                  </a:txBody>
                  <a:tcPr/>
                </a:tc>
                <a:tc>
                  <a:txBody>
                    <a:bodyPr/>
                    <a:lstStyle/>
                    <a:p>
                      <a:r>
                        <a:rPr lang="it-IT" dirty="0" smtClean="0">
                          <a:latin typeface="Century Gothic" pitchFamily="34" charset="0"/>
                        </a:rPr>
                        <a:t>1922</a:t>
                      </a:r>
                      <a:endParaRPr lang="it-IT" dirty="0">
                        <a:latin typeface="Century Gothic" pitchFamily="34" charset="0"/>
                      </a:endParaRPr>
                    </a:p>
                  </a:txBody>
                  <a:tcPr/>
                </a:tc>
                <a:tc>
                  <a:txBody>
                    <a:bodyPr/>
                    <a:lstStyle/>
                    <a:p>
                      <a:r>
                        <a:rPr lang="it-IT" dirty="0" smtClean="0">
                          <a:latin typeface="Century Gothic" pitchFamily="34" charset="0"/>
                        </a:rPr>
                        <a:t>19</a:t>
                      </a:r>
                      <a:endParaRPr lang="it-IT" dirty="0">
                        <a:latin typeface="Century Gothic" pitchFamily="34" charset="0"/>
                      </a:endParaRPr>
                    </a:p>
                  </a:txBody>
                  <a:tcPr/>
                </a:tc>
                <a:tc>
                  <a:txBody>
                    <a:bodyPr/>
                    <a:lstStyle/>
                    <a:p>
                      <a:endParaRPr lang="it-IT" dirty="0">
                        <a:latin typeface="Century Gothic" pitchFamily="34" charset="0"/>
                      </a:endParaRPr>
                    </a:p>
                  </a:txBody>
                  <a:tcPr/>
                </a:tc>
              </a:tr>
              <a:tr h="370840">
                <a:tc>
                  <a:txBody>
                    <a:bodyPr/>
                    <a:lstStyle/>
                    <a:p>
                      <a:r>
                        <a:rPr lang="it-IT" dirty="0" smtClean="0">
                          <a:latin typeface="Century Gothic" pitchFamily="34" charset="0"/>
                        </a:rPr>
                        <a:t>Bosnia-Erzegovina</a:t>
                      </a:r>
                      <a:endParaRPr lang="it-IT" dirty="0">
                        <a:latin typeface="Century Gothic" pitchFamily="34" charset="0"/>
                      </a:endParaRPr>
                    </a:p>
                  </a:txBody>
                  <a:tcPr/>
                </a:tc>
                <a:tc>
                  <a:txBody>
                    <a:bodyPr/>
                    <a:lstStyle/>
                    <a:p>
                      <a:r>
                        <a:rPr lang="it-IT" dirty="0" smtClean="0">
                          <a:latin typeface="Century Gothic" pitchFamily="34" charset="0"/>
                        </a:rPr>
                        <a:t>248</a:t>
                      </a:r>
                      <a:endParaRPr lang="it-IT" dirty="0">
                        <a:latin typeface="Century Gothic" pitchFamily="34" charset="0"/>
                      </a:endParaRPr>
                    </a:p>
                  </a:txBody>
                  <a:tcPr/>
                </a:tc>
                <a:tc>
                  <a:txBody>
                    <a:bodyPr/>
                    <a:lstStyle/>
                    <a:p>
                      <a:r>
                        <a:rPr lang="it-IT" dirty="0" smtClean="0">
                          <a:latin typeface="Century Gothic" pitchFamily="34" charset="0"/>
                        </a:rPr>
                        <a:t>595</a:t>
                      </a:r>
                      <a:endParaRPr lang="it-IT" dirty="0">
                        <a:latin typeface="Century Gothic" pitchFamily="34" charset="0"/>
                      </a:endParaRPr>
                    </a:p>
                  </a:txBody>
                  <a:tcPr/>
                </a:tc>
                <a:tc>
                  <a:txBody>
                    <a:bodyPr/>
                    <a:lstStyle/>
                    <a:p>
                      <a:r>
                        <a:rPr lang="it-IT" dirty="0" smtClean="0">
                          <a:latin typeface="Century Gothic" pitchFamily="34" charset="0"/>
                        </a:rPr>
                        <a:t>16</a:t>
                      </a:r>
                      <a:endParaRPr lang="it-IT" dirty="0">
                        <a:latin typeface="Century Gothic" pitchFamily="34" charset="0"/>
                      </a:endParaRPr>
                    </a:p>
                  </a:txBody>
                  <a:tcPr/>
                </a:tc>
                <a:tc>
                  <a:txBody>
                    <a:bodyPr/>
                    <a:lstStyle/>
                    <a:p>
                      <a:r>
                        <a:rPr lang="it-IT" dirty="0" smtClean="0">
                          <a:latin typeface="Century Gothic" pitchFamily="34" charset="0"/>
                        </a:rPr>
                        <a:t>743</a:t>
                      </a:r>
                      <a:endParaRPr lang="it-IT" dirty="0">
                        <a:latin typeface="Century Gothic" pitchFamily="34" charset="0"/>
                      </a:endParaRPr>
                    </a:p>
                  </a:txBody>
                  <a:tcPr/>
                </a:tc>
                <a:tc>
                  <a:txBody>
                    <a:bodyPr/>
                    <a:lstStyle/>
                    <a:p>
                      <a:r>
                        <a:rPr lang="it-IT" dirty="0" smtClean="0">
                          <a:latin typeface="Century Gothic" pitchFamily="34" charset="0"/>
                        </a:rPr>
                        <a:t>50</a:t>
                      </a:r>
                      <a:endParaRPr lang="it-IT" dirty="0">
                        <a:latin typeface="Century Gothic" pitchFamily="34" charset="0"/>
                      </a:endParaRPr>
                    </a:p>
                  </a:txBody>
                  <a:tcPr/>
                </a:tc>
                <a:tc>
                  <a:txBody>
                    <a:bodyPr/>
                    <a:lstStyle/>
                    <a:p>
                      <a:endParaRPr lang="it-IT" dirty="0">
                        <a:latin typeface="Century Gothic" pitchFamily="34" charset="0"/>
                      </a:endParaRPr>
                    </a:p>
                  </a:txBody>
                  <a:tcPr/>
                </a:tc>
              </a:tr>
              <a:tr h="370840">
                <a:tc>
                  <a:txBody>
                    <a:bodyPr/>
                    <a:lstStyle/>
                    <a:p>
                      <a:r>
                        <a:rPr lang="it-IT" dirty="0" smtClean="0">
                          <a:latin typeface="Century Gothic" pitchFamily="34" charset="0"/>
                        </a:rPr>
                        <a:t>Croazia</a:t>
                      </a:r>
                      <a:endParaRPr lang="it-IT" dirty="0">
                        <a:latin typeface="Century Gothic" pitchFamily="34" charset="0"/>
                      </a:endParaRPr>
                    </a:p>
                  </a:txBody>
                  <a:tcPr/>
                </a:tc>
                <a:tc>
                  <a:txBody>
                    <a:bodyPr/>
                    <a:lstStyle/>
                    <a:p>
                      <a:r>
                        <a:rPr lang="it-IT" dirty="0" smtClean="0">
                          <a:latin typeface="Century Gothic" pitchFamily="34" charset="0"/>
                        </a:rPr>
                        <a:t>1.362</a:t>
                      </a:r>
                      <a:endParaRPr lang="it-IT" dirty="0">
                        <a:latin typeface="Century Gothic" pitchFamily="34" charset="0"/>
                      </a:endParaRPr>
                    </a:p>
                  </a:txBody>
                  <a:tcPr/>
                </a:tc>
                <a:tc>
                  <a:txBody>
                    <a:bodyPr/>
                    <a:lstStyle/>
                    <a:p>
                      <a:r>
                        <a:rPr lang="it-IT" dirty="0" smtClean="0">
                          <a:latin typeface="Century Gothic" pitchFamily="34" charset="0"/>
                        </a:rPr>
                        <a:t>68</a:t>
                      </a:r>
                      <a:endParaRPr lang="it-IT" dirty="0">
                        <a:latin typeface="Century Gothic" pitchFamily="34" charset="0"/>
                      </a:endParaRPr>
                    </a:p>
                  </a:txBody>
                  <a:tcPr/>
                </a:tc>
                <a:tc>
                  <a:txBody>
                    <a:bodyPr/>
                    <a:lstStyle/>
                    <a:p>
                      <a:r>
                        <a:rPr lang="it-IT" dirty="0" smtClean="0">
                          <a:latin typeface="Century Gothic" pitchFamily="34" charset="0"/>
                        </a:rPr>
                        <a:t>5</a:t>
                      </a:r>
                      <a:endParaRPr lang="it-IT" dirty="0">
                        <a:latin typeface="Century Gothic" pitchFamily="34" charset="0"/>
                      </a:endParaRPr>
                    </a:p>
                  </a:txBody>
                  <a:tcPr/>
                </a:tc>
                <a:tc>
                  <a:txBody>
                    <a:bodyPr/>
                    <a:lstStyle/>
                    <a:p>
                      <a:r>
                        <a:rPr lang="it-IT" dirty="0" smtClean="0">
                          <a:latin typeface="Century Gothic" pitchFamily="34" charset="0"/>
                        </a:rPr>
                        <a:t>20</a:t>
                      </a:r>
                      <a:endParaRPr lang="it-IT" dirty="0">
                        <a:latin typeface="Century Gothic" pitchFamily="34" charset="0"/>
                      </a:endParaRPr>
                    </a:p>
                  </a:txBody>
                  <a:tcPr/>
                </a:tc>
                <a:tc>
                  <a:txBody>
                    <a:bodyPr/>
                    <a:lstStyle/>
                    <a:p>
                      <a:r>
                        <a:rPr lang="it-IT" dirty="0" smtClean="0">
                          <a:latin typeface="Century Gothic" pitchFamily="34" charset="0"/>
                        </a:rPr>
                        <a:t>15</a:t>
                      </a:r>
                      <a:endParaRPr lang="it-IT" dirty="0">
                        <a:latin typeface="Century Gothic" pitchFamily="34" charset="0"/>
                      </a:endParaRPr>
                    </a:p>
                  </a:txBody>
                  <a:tcPr/>
                </a:tc>
                <a:tc>
                  <a:txBody>
                    <a:bodyPr/>
                    <a:lstStyle/>
                    <a:p>
                      <a:r>
                        <a:rPr lang="it-IT" dirty="0" smtClean="0">
                          <a:latin typeface="Century Gothic" pitchFamily="34" charset="0"/>
                        </a:rPr>
                        <a:t>81</a:t>
                      </a:r>
                      <a:endParaRPr lang="it-IT" dirty="0">
                        <a:latin typeface="Century Gothic" pitchFamily="34" charset="0"/>
                      </a:endParaRPr>
                    </a:p>
                  </a:txBody>
                  <a:tcPr/>
                </a:tc>
              </a:tr>
              <a:tr h="370840">
                <a:tc>
                  <a:txBody>
                    <a:bodyPr/>
                    <a:lstStyle/>
                    <a:p>
                      <a:r>
                        <a:rPr lang="it-IT" dirty="0" smtClean="0">
                          <a:latin typeface="Century Gothic" pitchFamily="34" charset="0"/>
                        </a:rPr>
                        <a:t>Ghana</a:t>
                      </a:r>
                      <a:endParaRPr lang="it-IT" dirty="0">
                        <a:latin typeface="Century Gothic" pitchFamily="34" charset="0"/>
                      </a:endParaRPr>
                    </a:p>
                  </a:txBody>
                  <a:tcPr/>
                </a:tc>
                <a:tc>
                  <a:txBody>
                    <a:bodyPr/>
                    <a:lstStyle/>
                    <a:p>
                      <a:r>
                        <a:rPr lang="it-IT" dirty="0" smtClean="0">
                          <a:latin typeface="Century Gothic" pitchFamily="34" charset="0"/>
                        </a:rPr>
                        <a:t>179</a:t>
                      </a:r>
                      <a:endParaRPr lang="it-IT" dirty="0">
                        <a:latin typeface="Century Gothic" pitchFamily="34" charset="0"/>
                      </a:endParaRPr>
                    </a:p>
                  </a:txBody>
                  <a:tcPr/>
                </a:tc>
                <a:tc>
                  <a:txBody>
                    <a:bodyPr/>
                    <a:lstStyle/>
                    <a:p>
                      <a:r>
                        <a:rPr lang="it-IT" dirty="0" smtClean="0">
                          <a:latin typeface="Century Gothic" pitchFamily="34" charset="0"/>
                        </a:rPr>
                        <a:t>-</a:t>
                      </a:r>
                      <a:endParaRPr lang="it-IT" dirty="0">
                        <a:latin typeface="Century Gothic" pitchFamily="34" charset="0"/>
                      </a:endParaRPr>
                    </a:p>
                  </a:txBody>
                  <a:tcPr/>
                </a:tc>
                <a:tc>
                  <a:txBody>
                    <a:bodyPr/>
                    <a:lstStyle/>
                    <a:p>
                      <a:r>
                        <a:rPr lang="it-IT" dirty="0" smtClean="0">
                          <a:latin typeface="Century Gothic" pitchFamily="34" charset="0"/>
                        </a:rPr>
                        <a:t>349</a:t>
                      </a:r>
                      <a:endParaRPr lang="it-IT" dirty="0">
                        <a:latin typeface="Century Gothic" pitchFamily="34" charset="0"/>
                      </a:endParaRPr>
                    </a:p>
                  </a:txBody>
                  <a:tcPr/>
                </a:tc>
                <a:tc>
                  <a:txBody>
                    <a:bodyPr/>
                    <a:lstStyle/>
                    <a:p>
                      <a:r>
                        <a:rPr lang="it-IT" dirty="0" smtClean="0">
                          <a:latin typeface="Century Gothic" pitchFamily="34" charset="0"/>
                        </a:rPr>
                        <a:t>296</a:t>
                      </a:r>
                      <a:endParaRPr lang="it-IT" dirty="0">
                        <a:latin typeface="Century Gothic" pitchFamily="34" charset="0"/>
                      </a:endParaRPr>
                    </a:p>
                  </a:txBody>
                  <a:tcPr/>
                </a:tc>
                <a:tc>
                  <a:txBody>
                    <a:bodyPr/>
                    <a:lstStyle/>
                    <a:p>
                      <a:r>
                        <a:rPr lang="it-IT" dirty="0" smtClean="0">
                          <a:latin typeface="Century Gothic" pitchFamily="34" charset="0"/>
                        </a:rPr>
                        <a:t>647</a:t>
                      </a:r>
                      <a:endParaRPr lang="it-IT" dirty="0">
                        <a:latin typeface="Century Gothic" pitchFamily="34" charset="0"/>
                      </a:endParaRPr>
                    </a:p>
                  </a:txBody>
                  <a:tcPr/>
                </a:tc>
                <a:tc>
                  <a:txBody>
                    <a:bodyPr/>
                    <a:lstStyle/>
                    <a:p>
                      <a:endParaRPr lang="it-IT" dirty="0">
                        <a:latin typeface="Century Gothic" pitchFamily="34" charset="0"/>
                      </a:endParaRPr>
                    </a:p>
                  </a:txBody>
                  <a:tcPr/>
                </a:tc>
              </a:tr>
            </a:tbl>
          </a:graphicData>
        </a:graphic>
      </p:graphicFrame>
      <p:sp>
        <p:nvSpPr>
          <p:cNvPr id="15" name="CasellaDiTesto 14"/>
          <p:cNvSpPr txBox="1"/>
          <p:nvPr/>
        </p:nvSpPr>
        <p:spPr>
          <a:xfrm>
            <a:off x="7812360" y="5877272"/>
            <a:ext cx="1008112" cy="523220"/>
          </a:xfrm>
          <a:prstGeom prst="rect">
            <a:avLst/>
          </a:prstGeom>
          <a:noFill/>
        </p:spPr>
        <p:txBody>
          <a:bodyPr wrap="square" rtlCol="0">
            <a:spAutoFit/>
          </a:bodyPr>
          <a:lstStyle/>
          <a:p>
            <a:r>
              <a:rPr lang="it-IT" sz="2800" i="1" dirty="0" smtClean="0">
                <a:latin typeface="Times New Roman" pitchFamily="18" charset="0"/>
                <a:cs typeface="Times New Roman" pitchFamily="18" charset="0"/>
              </a:rPr>
              <a:t>segue</a:t>
            </a:r>
            <a:endParaRPr lang="it-IT" sz="2800" i="1" dirty="0">
              <a:latin typeface="Times New Roman" pitchFamily="18" charset="0"/>
              <a:cs typeface="Times New Roman" pitchFamily="18" charset="0"/>
            </a:endParaRPr>
          </a:p>
        </p:txBody>
      </p:sp>
    </p:spTree>
  </p:cSld>
  <p:clrMapOvr>
    <a:masterClrMapping/>
  </p:clrMapOvr>
  <p:transition>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1" name="CasellaDiTesto 10"/>
          <p:cNvSpPr txBox="1"/>
          <p:nvPr/>
        </p:nvSpPr>
        <p:spPr>
          <a:xfrm>
            <a:off x="323528" y="5589240"/>
            <a:ext cx="8136903" cy="338554"/>
          </a:xfrm>
          <a:prstGeom prst="rect">
            <a:avLst/>
          </a:prstGeom>
          <a:noFill/>
        </p:spPr>
        <p:txBody>
          <a:bodyPr wrap="square" rtlCol="0">
            <a:spAutoFit/>
          </a:bodyPr>
          <a:lstStyle/>
          <a:p>
            <a:r>
              <a:rPr lang="it-IT" sz="1600" dirty="0" smtClean="0">
                <a:latin typeface="Century Gothic" pitchFamily="34" charset="0"/>
              </a:rPr>
              <a:t>Fonte: Elaborazione Ufficio </a:t>
            </a:r>
            <a:r>
              <a:rPr lang="it-IT" sz="1600" dirty="0" err="1" smtClean="0">
                <a:latin typeface="Century Gothic" pitchFamily="34" charset="0"/>
              </a:rPr>
              <a:t>Migrantes</a:t>
            </a:r>
            <a:r>
              <a:rPr lang="it-IT" sz="1600" dirty="0" smtClean="0">
                <a:latin typeface="Century Gothic" pitchFamily="34" charset="0"/>
              </a:rPr>
              <a:t> su dati Atlante geografico De Agostini 2013</a:t>
            </a:r>
            <a:endParaRPr lang="it-IT" sz="1600" dirty="0">
              <a:latin typeface="Century Gothic" pitchFamily="34" charset="0"/>
            </a:endParaRPr>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6" name="Rettangolo 15"/>
          <p:cNvSpPr/>
          <p:nvPr/>
        </p:nvSpPr>
        <p:spPr>
          <a:xfrm>
            <a:off x="0" y="404664"/>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b="1" dirty="0">
              <a:latin typeface="Century Gothic" pitchFamily="34" charset="0"/>
              <a:cs typeface="Times New Roman" pitchFamily="18" charset="0"/>
            </a:endParaRPr>
          </a:p>
        </p:txBody>
      </p:sp>
      <p:sp>
        <p:nvSpPr>
          <p:cNvPr id="10" name="Rettangolo 9"/>
          <p:cNvSpPr/>
          <p:nvPr/>
        </p:nvSpPr>
        <p:spPr>
          <a:xfrm>
            <a:off x="0" y="404664"/>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latin typeface="Century Gothic" pitchFamily="34" charset="0"/>
              </a:rPr>
              <a:t>La stima delle appartenenze religiose degli immigrati</a:t>
            </a:r>
            <a:endParaRPr lang="it-IT" sz="3600" b="1" dirty="0">
              <a:latin typeface="Century Gothic" pitchFamily="34" charset="0"/>
              <a:cs typeface="Times New Roman" pitchFamily="18" charset="0"/>
            </a:endParaRPr>
          </a:p>
        </p:txBody>
      </p:sp>
      <p:graphicFrame>
        <p:nvGraphicFramePr>
          <p:cNvPr id="17" name="Tabella 16"/>
          <p:cNvGraphicFramePr>
            <a:graphicFrameLocks noGrp="1"/>
          </p:cNvGraphicFramePr>
          <p:nvPr/>
        </p:nvGraphicFramePr>
        <p:xfrm>
          <a:off x="251521" y="2132856"/>
          <a:ext cx="8712968" cy="3084161"/>
        </p:xfrm>
        <a:graphic>
          <a:graphicData uri="http://schemas.openxmlformats.org/drawingml/2006/table">
            <a:tbl>
              <a:tblPr firstRow="1" bandRow="1">
                <a:tableStyleId>{00A15C55-8517-42AA-B614-E9B94910E393}</a:tableStyleId>
              </a:tblPr>
              <a:tblGrid>
                <a:gridCol w="1502236"/>
                <a:gridCol w="1201788"/>
                <a:gridCol w="1427124"/>
                <a:gridCol w="1502236"/>
                <a:gridCol w="1502236"/>
                <a:gridCol w="826230"/>
                <a:gridCol w="751118"/>
              </a:tblGrid>
              <a:tr h="488281">
                <a:tc>
                  <a:txBody>
                    <a:bodyPr/>
                    <a:lstStyle/>
                    <a:p>
                      <a:r>
                        <a:rPr lang="it-IT" dirty="0" smtClean="0">
                          <a:latin typeface="Century Gothic" pitchFamily="34" charset="0"/>
                        </a:rPr>
                        <a:t>Paese</a:t>
                      </a:r>
                      <a:endParaRPr lang="it-IT" dirty="0">
                        <a:latin typeface="Century Gothic" pitchFamily="34" charset="0"/>
                      </a:endParaRPr>
                    </a:p>
                  </a:txBody>
                  <a:tcPr/>
                </a:tc>
                <a:tc>
                  <a:txBody>
                    <a:bodyPr/>
                    <a:lstStyle/>
                    <a:p>
                      <a:r>
                        <a:rPr lang="it-IT" dirty="0" smtClean="0">
                          <a:latin typeface="Century Gothic" pitchFamily="34" charset="0"/>
                        </a:rPr>
                        <a:t>Cattolici</a:t>
                      </a:r>
                      <a:endParaRPr lang="it-IT" dirty="0">
                        <a:latin typeface="Century Gothic" pitchFamily="34" charset="0"/>
                      </a:endParaRPr>
                    </a:p>
                  </a:txBody>
                  <a:tcPr/>
                </a:tc>
                <a:tc>
                  <a:txBody>
                    <a:bodyPr/>
                    <a:lstStyle/>
                    <a:p>
                      <a:r>
                        <a:rPr lang="it-IT" dirty="0" smtClean="0">
                          <a:latin typeface="Century Gothic" pitchFamily="34" charset="0"/>
                        </a:rPr>
                        <a:t>Ortodossi</a:t>
                      </a:r>
                      <a:endParaRPr lang="it-IT" dirty="0">
                        <a:latin typeface="Century Gothic" pitchFamily="34" charset="0"/>
                      </a:endParaRPr>
                    </a:p>
                  </a:txBody>
                  <a:tcPr/>
                </a:tc>
                <a:tc>
                  <a:txBody>
                    <a:bodyPr/>
                    <a:lstStyle/>
                    <a:p>
                      <a:r>
                        <a:rPr lang="it-IT" dirty="0" smtClean="0">
                          <a:latin typeface="Century Gothic" pitchFamily="34" charset="0"/>
                        </a:rPr>
                        <a:t>Protestanti</a:t>
                      </a:r>
                      <a:endParaRPr lang="it-IT" dirty="0">
                        <a:latin typeface="Century Gothic" pitchFamily="34" charset="0"/>
                      </a:endParaRPr>
                    </a:p>
                  </a:txBody>
                  <a:tcPr/>
                </a:tc>
                <a:tc>
                  <a:txBody>
                    <a:bodyPr/>
                    <a:lstStyle/>
                    <a:p>
                      <a:r>
                        <a:rPr lang="it-IT" dirty="0" smtClean="0">
                          <a:latin typeface="Century Gothic" pitchFamily="34" charset="0"/>
                        </a:rPr>
                        <a:t>Musulmani</a:t>
                      </a:r>
                      <a:endParaRPr lang="it-IT" dirty="0">
                        <a:latin typeface="Century Gothic" pitchFamily="34" charset="0"/>
                      </a:endParaRPr>
                    </a:p>
                  </a:txBody>
                  <a:tcPr/>
                </a:tc>
                <a:tc>
                  <a:txBody>
                    <a:bodyPr/>
                    <a:lstStyle/>
                    <a:p>
                      <a:r>
                        <a:rPr lang="it-IT" dirty="0" smtClean="0">
                          <a:latin typeface="Century Gothic" pitchFamily="34" charset="0"/>
                        </a:rPr>
                        <a:t>Altri</a:t>
                      </a:r>
                      <a:endParaRPr lang="it-IT" dirty="0">
                        <a:latin typeface="Century Gothic" pitchFamily="34" charset="0"/>
                      </a:endParaRPr>
                    </a:p>
                  </a:txBody>
                  <a:tcPr/>
                </a:tc>
                <a:tc>
                  <a:txBody>
                    <a:bodyPr/>
                    <a:lstStyle/>
                    <a:p>
                      <a:r>
                        <a:rPr lang="it-IT" dirty="0" smtClean="0">
                          <a:latin typeface="Century Gothic" pitchFamily="34" charset="0"/>
                        </a:rPr>
                        <a:t>Atei</a:t>
                      </a:r>
                      <a:endParaRPr lang="it-IT" dirty="0">
                        <a:latin typeface="Century Gothic" pitchFamily="34" charset="0"/>
                      </a:endParaRPr>
                    </a:p>
                  </a:txBody>
                  <a:tcPr/>
                </a:tc>
              </a:tr>
              <a:tr h="370840">
                <a:tc>
                  <a:txBody>
                    <a:bodyPr/>
                    <a:lstStyle/>
                    <a:p>
                      <a:r>
                        <a:rPr lang="it-IT" dirty="0" smtClean="0">
                          <a:latin typeface="Century Gothic" pitchFamily="34" charset="0"/>
                        </a:rPr>
                        <a:t>Macedonia</a:t>
                      </a:r>
                      <a:endParaRPr lang="it-IT" dirty="0">
                        <a:latin typeface="Century Gothic" pitchFamily="34" charset="0"/>
                      </a:endParaRPr>
                    </a:p>
                  </a:txBody>
                  <a:tcPr/>
                </a:tc>
                <a:tc>
                  <a:txBody>
                    <a:bodyPr/>
                    <a:lstStyle/>
                    <a:p>
                      <a:r>
                        <a:rPr lang="it-IT" dirty="0" smtClean="0">
                          <a:latin typeface="Century Gothic" pitchFamily="34" charset="0"/>
                        </a:rPr>
                        <a:t>14</a:t>
                      </a:r>
                      <a:endParaRPr lang="it-IT" dirty="0">
                        <a:latin typeface="Century Gothic" pitchFamily="34" charset="0"/>
                      </a:endParaRPr>
                    </a:p>
                  </a:txBody>
                  <a:tcPr/>
                </a:tc>
                <a:tc>
                  <a:txBody>
                    <a:bodyPr/>
                    <a:lstStyle/>
                    <a:p>
                      <a:r>
                        <a:rPr lang="it-IT" dirty="0" smtClean="0">
                          <a:latin typeface="Century Gothic" pitchFamily="34" charset="0"/>
                        </a:rPr>
                        <a:t>892</a:t>
                      </a:r>
                      <a:endParaRPr lang="it-IT" dirty="0">
                        <a:latin typeface="Century Gothic" pitchFamily="34" charset="0"/>
                      </a:endParaRPr>
                    </a:p>
                  </a:txBody>
                  <a:tcPr/>
                </a:tc>
                <a:tc>
                  <a:txBody>
                    <a:bodyPr/>
                    <a:lstStyle/>
                    <a:p>
                      <a:r>
                        <a:rPr lang="it-IT" dirty="0" smtClean="0">
                          <a:latin typeface="Century Gothic" pitchFamily="34" charset="0"/>
                        </a:rPr>
                        <a:t>-</a:t>
                      </a:r>
                      <a:endParaRPr lang="it-IT" dirty="0">
                        <a:latin typeface="Century Gothic" pitchFamily="34" charset="0"/>
                      </a:endParaRPr>
                    </a:p>
                  </a:txBody>
                  <a:tcPr/>
                </a:tc>
                <a:tc>
                  <a:txBody>
                    <a:bodyPr/>
                    <a:lstStyle/>
                    <a:p>
                      <a:r>
                        <a:rPr lang="it-IT" dirty="0" smtClean="0">
                          <a:latin typeface="Century Gothic" pitchFamily="34" charset="0"/>
                        </a:rPr>
                        <a:t>439</a:t>
                      </a:r>
                      <a:endParaRPr lang="it-IT" dirty="0">
                        <a:latin typeface="Century Gothic" pitchFamily="34" charset="0"/>
                      </a:endParaRPr>
                    </a:p>
                  </a:txBody>
                  <a:tcPr/>
                </a:tc>
                <a:tc>
                  <a:txBody>
                    <a:bodyPr/>
                    <a:lstStyle/>
                    <a:p>
                      <a:r>
                        <a:rPr lang="it-IT" dirty="0" smtClean="0">
                          <a:latin typeface="Century Gothic" pitchFamily="34" charset="0"/>
                        </a:rPr>
                        <a:t>28</a:t>
                      </a:r>
                      <a:endParaRPr lang="it-IT" dirty="0">
                        <a:latin typeface="Century Gothic" pitchFamily="34" charset="0"/>
                      </a:endParaRPr>
                    </a:p>
                  </a:txBody>
                  <a:tcPr/>
                </a:tc>
                <a:tc>
                  <a:txBody>
                    <a:bodyPr/>
                    <a:lstStyle/>
                    <a:p>
                      <a:endParaRPr lang="it-IT" dirty="0">
                        <a:latin typeface="Century Gothic" pitchFamily="34" charset="0"/>
                      </a:endParaRPr>
                    </a:p>
                  </a:txBody>
                  <a:tcPr/>
                </a:tc>
              </a:tr>
              <a:tr h="370840">
                <a:tc>
                  <a:txBody>
                    <a:bodyPr/>
                    <a:lstStyle/>
                    <a:p>
                      <a:r>
                        <a:rPr lang="it-IT" dirty="0" smtClean="0">
                          <a:latin typeface="Century Gothic" pitchFamily="34" charset="0"/>
                        </a:rPr>
                        <a:t>Cina</a:t>
                      </a:r>
                      <a:endParaRPr lang="it-IT" dirty="0">
                        <a:latin typeface="Century Gothic" pitchFamily="34" charset="0"/>
                      </a:endParaRPr>
                    </a:p>
                  </a:txBody>
                  <a:tcPr/>
                </a:tc>
                <a:tc>
                  <a:txBody>
                    <a:bodyPr/>
                    <a:lstStyle/>
                    <a:p>
                      <a:r>
                        <a:rPr lang="it-IT" dirty="0" smtClean="0">
                          <a:latin typeface="Century Gothic" pitchFamily="34" charset="0"/>
                        </a:rPr>
                        <a:t>-</a:t>
                      </a:r>
                      <a:endParaRPr lang="it-IT" dirty="0">
                        <a:latin typeface="Century Gothic" pitchFamily="34" charset="0"/>
                      </a:endParaRPr>
                    </a:p>
                  </a:txBody>
                  <a:tcPr/>
                </a:tc>
                <a:tc>
                  <a:txBody>
                    <a:bodyPr/>
                    <a:lstStyle/>
                    <a:p>
                      <a:r>
                        <a:rPr lang="it-IT" dirty="0" smtClean="0">
                          <a:latin typeface="Century Gothic" pitchFamily="34" charset="0"/>
                        </a:rPr>
                        <a:t>-</a:t>
                      </a:r>
                      <a:endParaRPr lang="it-IT" dirty="0">
                        <a:latin typeface="Century Gothic" pitchFamily="34" charset="0"/>
                      </a:endParaRPr>
                    </a:p>
                  </a:txBody>
                  <a:tcPr/>
                </a:tc>
                <a:tc>
                  <a:txBody>
                    <a:bodyPr/>
                    <a:lstStyle/>
                    <a:p>
                      <a:r>
                        <a:rPr lang="it-IT" dirty="0" smtClean="0">
                          <a:latin typeface="Century Gothic" pitchFamily="34" charset="0"/>
                        </a:rPr>
                        <a:t>-</a:t>
                      </a:r>
                      <a:endParaRPr lang="it-IT" dirty="0">
                        <a:latin typeface="Century Gothic" pitchFamily="34" charset="0"/>
                      </a:endParaRPr>
                    </a:p>
                  </a:txBody>
                  <a:tcPr/>
                </a:tc>
                <a:tc>
                  <a:txBody>
                    <a:bodyPr/>
                    <a:lstStyle/>
                    <a:p>
                      <a:r>
                        <a:rPr lang="it-IT" dirty="0" smtClean="0">
                          <a:latin typeface="Century Gothic" pitchFamily="34" charset="0"/>
                        </a:rPr>
                        <a:t>14</a:t>
                      </a:r>
                      <a:endParaRPr lang="it-IT" dirty="0">
                        <a:latin typeface="Century Gothic" pitchFamily="34" charset="0"/>
                      </a:endParaRPr>
                    </a:p>
                  </a:txBody>
                  <a:tcPr/>
                </a:tc>
                <a:tc>
                  <a:txBody>
                    <a:bodyPr/>
                    <a:lstStyle/>
                    <a:p>
                      <a:r>
                        <a:rPr lang="it-IT" dirty="0" smtClean="0">
                          <a:latin typeface="Century Gothic" pitchFamily="34" charset="0"/>
                        </a:rPr>
                        <a:t>495</a:t>
                      </a:r>
                      <a:endParaRPr lang="it-IT" dirty="0">
                        <a:latin typeface="Century Gothic" pitchFamily="34" charset="0"/>
                      </a:endParaRPr>
                    </a:p>
                  </a:txBody>
                  <a:tcPr/>
                </a:tc>
                <a:tc>
                  <a:txBody>
                    <a:bodyPr/>
                    <a:lstStyle/>
                    <a:p>
                      <a:r>
                        <a:rPr lang="it-IT" dirty="0" smtClean="0">
                          <a:latin typeface="Century Gothic" pitchFamily="34" charset="0"/>
                        </a:rPr>
                        <a:t>451</a:t>
                      </a:r>
                      <a:endParaRPr lang="it-IT" dirty="0">
                        <a:latin typeface="Century Gothic" pitchFamily="34" charset="0"/>
                      </a:endParaRPr>
                    </a:p>
                  </a:txBody>
                  <a:tcPr/>
                </a:tc>
              </a:tr>
              <a:tr h="370840">
                <a:tc>
                  <a:txBody>
                    <a:bodyPr/>
                    <a:lstStyle/>
                    <a:p>
                      <a:r>
                        <a:rPr lang="it-IT" dirty="0" smtClean="0">
                          <a:latin typeface="Century Gothic" pitchFamily="34" charset="0"/>
                        </a:rPr>
                        <a:t>Moldova</a:t>
                      </a:r>
                      <a:endParaRPr lang="it-IT" dirty="0">
                        <a:latin typeface="Century Gothic" pitchFamily="34" charset="0"/>
                      </a:endParaRPr>
                    </a:p>
                  </a:txBody>
                  <a:tcPr/>
                </a:tc>
                <a:tc>
                  <a:txBody>
                    <a:bodyPr/>
                    <a:lstStyle/>
                    <a:p>
                      <a:r>
                        <a:rPr lang="it-IT" dirty="0" smtClean="0">
                          <a:latin typeface="Century Gothic" pitchFamily="34" charset="0"/>
                        </a:rPr>
                        <a:t>3</a:t>
                      </a:r>
                      <a:endParaRPr lang="it-IT" dirty="0">
                        <a:latin typeface="Century Gothic" pitchFamily="34" charset="0"/>
                      </a:endParaRPr>
                    </a:p>
                  </a:txBody>
                  <a:tcPr/>
                </a:tc>
                <a:tc>
                  <a:txBody>
                    <a:bodyPr/>
                    <a:lstStyle/>
                    <a:p>
                      <a:r>
                        <a:rPr lang="it-IT" dirty="0" smtClean="0">
                          <a:latin typeface="Century Gothic" pitchFamily="34" charset="0"/>
                        </a:rPr>
                        <a:t>758</a:t>
                      </a:r>
                      <a:endParaRPr lang="it-IT" dirty="0">
                        <a:latin typeface="Century Gothic" pitchFamily="34" charset="0"/>
                      </a:endParaRPr>
                    </a:p>
                  </a:txBody>
                  <a:tcPr/>
                </a:tc>
                <a:tc>
                  <a:txBody>
                    <a:bodyPr/>
                    <a:lstStyle/>
                    <a:p>
                      <a:r>
                        <a:rPr lang="it-IT" dirty="0" smtClean="0">
                          <a:latin typeface="Century Gothic" pitchFamily="34" charset="0"/>
                        </a:rPr>
                        <a:t>8</a:t>
                      </a:r>
                      <a:endParaRPr lang="it-IT" dirty="0">
                        <a:latin typeface="Century Gothic" pitchFamily="34" charset="0"/>
                      </a:endParaRPr>
                    </a:p>
                  </a:txBody>
                  <a:tcPr/>
                </a:tc>
                <a:tc>
                  <a:txBody>
                    <a:bodyPr/>
                    <a:lstStyle/>
                    <a:p>
                      <a:r>
                        <a:rPr lang="it-IT" dirty="0" smtClean="0">
                          <a:latin typeface="Century Gothic" pitchFamily="34" charset="0"/>
                        </a:rPr>
                        <a:t>-</a:t>
                      </a:r>
                      <a:endParaRPr lang="it-IT" dirty="0">
                        <a:latin typeface="Century Gothic" pitchFamily="34" charset="0"/>
                      </a:endParaRPr>
                    </a:p>
                  </a:txBody>
                  <a:tcPr/>
                </a:tc>
                <a:tc>
                  <a:txBody>
                    <a:bodyPr/>
                    <a:lstStyle/>
                    <a:p>
                      <a:r>
                        <a:rPr lang="it-IT" dirty="0" smtClean="0">
                          <a:latin typeface="Century Gothic" pitchFamily="34" charset="0"/>
                        </a:rPr>
                        <a:t>32</a:t>
                      </a:r>
                      <a:endParaRPr lang="it-IT" dirty="0">
                        <a:latin typeface="Century Gothic" pitchFamily="34" charset="0"/>
                      </a:endParaRPr>
                    </a:p>
                  </a:txBody>
                  <a:tcPr/>
                </a:tc>
                <a:tc>
                  <a:txBody>
                    <a:bodyPr/>
                    <a:lstStyle/>
                    <a:p>
                      <a:r>
                        <a:rPr lang="it-IT" dirty="0" smtClean="0">
                          <a:latin typeface="Century Gothic" pitchFamily="34" charset="0"/>
                        </a:rPr>
                        <a:t>11</a:t>
                      </a:r>
                      <a:endParaRPr lang="it-IT" dirty="0">
                        <a:latin typeface="Century Gothic" pitchFamily="34" charset="0"/>
                      </a:endParaRPr>
                    </a:p>
                  </a:txBody>
                  <a:tcPr/>
                </a:tc>
              </a:tr>
              <a:tr h="370840">
                <a:tc>
                  <a:txBody>
                    <a:bodyPr/>
                    <a:lstStyle/>
                    <a:p>
                      <a:r>
                        <a:rPr lang="it-IT" dirty="0" smtClean="0">
                          <a:latin typeface="Century Gothic" pitchFamily="34" charset="0"/>
                        </a:rPr>
                        <a:t>Kosovo</a:t>
                      </a:r>
                      <a:endParaRPr lang="it-IT" dirty="0">
                        <a:latin typeface="Century Gothic" pitchFamily="34" charset="0"/>
                      </a:endParaRPr>
                    </a:p>
                  </a:txBody>
                  <a:tcPr/>
                </a:tc>
                <a:tc>
                  <a:txBody>
                    <a:bodyPr/>
                    <a:lstStyle/>
                    <a:p>
                      <a:r>
                        <a:rPr lang="it-IT" dirty="0" smtClean="0">
                          <a:latin typeface="Century Gothic" pitchFamily="34" charset="0"/>
                        </a:rPr>
                        <a:t>24</a:t>
                      </a:r>
                      <a:endParaRPr lang="it-IT" dirty="0">
                        <a:latin typeface="Century Gothic" pitchFamily="34" charset="0"/>
                      </a:endParaRPr>
                    </a:p>
                  </a:txBody>
                  <a:tcPr/>
                </a:tc>
                <a:tc>
                  <a:txBody>
                    <a:bodyPr/>
                    <a:lstStyle/>
                    <a:p>
                      <a:r>
                        <a:rPr lang="it-IT" dirty="0" smtClean="0">
                          <a:latin typeface="Century Gothic" pitchFamily="34" charset="0"/>
                        </a:rPr>
                        <a:t>44</a:t>
                      </a:r>
                      <a:endParaRPr lang="it-IT" dirty="0">
                        <a:latin typeface="Century Gothic" pitchFamily="34" charset="0"/>
                      </a:endParaRPr>
                    </a:p>
                  </a:txBody>
                  <a:tcPr/>
                </a:tc>
                <a:tc>
                  <a:txBody>
                    <a:bodyPr/>
                    <a:lstStyle/>
                    <a:p>
                      <a:r>
                        <a:rPr lang="it-IT" dirty="0" smtClean="0">
                          <a:latin typeface="Century Gothic" pitchFamily="34" charset="0"/>
                        </a:rPr>
                        <a:t>-</a:t>
                      </a:r>
                      <a:endParaRPr lang="it-IT" dirty="0">
                        <a:latin typeface="Century Gothic" pitchFamily="34" charset="0"/>
                      </a:endParaRPr>
                    </a:p>
                  </a:txBody>
                  <a:tcPr/>
                </a:tc>
                <a:tc>
                  <a:txBody>
                    <a:bodyPr/>
                    <a:lstStyle/>
                    <a:p>
                      <a:r>
                        <a:rPr lang="it-IT" dirty="0" smtClean="0">
                          <a:latin typeface="Century Gothic" pitchFamily="34" charset="0"/>
                        </a:rPr>
                        <a:t>737</a:t>
                      </a:r>
                      <a:endParaRPr lang="it-IT" dirty="0">
                        <a:latin typeface="Century Gothic" pitchFamily="34" charset="0"/>
                      </a:endParaRPr>
                    </a:p>
                  </a:txBody>
                  <a:tcPr/>
                </a:tc>
                <a:tc>
                  <a:txBody>
                    <a:bodyPr/>
                    <a:lstStyle/>
                    <a:p>
                      <a:r>
                        <a:rPr lang="it-IT" dirty="0" smtClean="0">
                          <a:latin typeface="Century Gothic" pitchFamily="34" charset="0"/>
                        </a:rPr>
                        <a:t>4</a:t>
                      </a:r>
                      <a:endParaRPr lang="it-IT" dirty="0">
                        <a:latin typeface="Century Gothic" pitchFamily="34" charset="0"/>
                      </a:endParaRPr>
                    </a:p>
                  </a:txBody>
                  <a:tcPr/>
                </a:tc>
                <a:tc>
                  <a:txBody>
                    <a:bodyPr/>
                    <a:lstStyle/>
                    <a:p>
                      <a:endParaRPr lang="it-IT" dirty="0">
                        <a:latin typeface="Century Gothic" pitchFamily="34" charset="0"/>
                      </a:endParaRPr>
                    </a:p>
                  </a:txBody>
                  <a:tcPr/>
                </a:tc>
              </a:tr>
              <a:tr h="370840">
                <a:tc>
                  <a:txBody>
                    <a:bodyPr/>
                    <a:lstStyle/>
                    <a:p>
                      <a:r>
                        <a:rPr lang="it-IT" dirty="0" smtClean="0">
                          <a:latin typeface="Century Gothic" pitchFamily="34" charset="0"/>
                        </a:rPr>
                        <a:t>Polonia</a:t>
                      </a:r>
                      <a:endParaRPr lang="it-IT" dirty="0">
                        <a:latin typeface="Century Gothic" pitchFamily="34" charset="0"/>
                      </a:endParaRPr>
                    </a:p>
                  </a:txBody>
                  <a:tcPr/>
                </a:tc>
                <a:tc>
                  <a:txBody>
                    <a:bodyPr/>
                    <a:lstStyle/>
                    <a:p>
                      <a:r>
                        <a:rPr lang="it-IT" dirty="0" smtClean="0">
                          <a:latin typeface="Century Gothic" pitchFamily="34" charset="0"/>
                        </a:rPr>
                        <a:t>682</a:t>
                      </a:r>
                      <a:endParaRPr lang="it-IT" dirty="0">
                        <a:latin typeface="Century Gothic" pitchFamily="34" charset="0"/>
                      </a:endParaRPr>
                    </a:p>
                  </a:txBody>
                  <a:tcPr/>
                </a:tc>
                <a:tc>
                  <a:txBody>
                    <a:bodyPr/>
                    <a:lstStyle/>
                    <a:p>
                      <a:r>
                        <a:rPr lang="it-IT" dirty="0" smtClean="0">
                          <a:latin typeface="Century Gothic" pitchFamily="34" charset="0"/>
                        </a:rPr>
                        <a:t>10</a:t>
                      </a:r>
                      <a:endParaRPr lang="it-IT" dirty="0">
                        <a:latin typeface="Century Gothic" pitchFamily="34" charset="0"/>
                      </a:endParaRPr>
                    </a:p>
                  </a:txBody>
                  <a:tcPr/>
                </a:tc>
                <a:tc>
                  <a:txBody>
                    <a:bodyPr/>
                    <a:lstStyle/>
                    <a:p>
                      <a:r>
                        <a:rPr lang="it-IT" dirty="0" smtClean="0">
                          <a:latin typeface="Century Gothic" pitchFamily="34" charset="0"/>
                        </a:rPr>
                        <a:t>3</a:t>
                      </a:r>
                      <a:endParaRPr lang="it-IT" dirty="0">
                        <a:latin typeface="Century Gothic" pitchFamily="34" charset="0"/>
                      </a:endParaRPr>
                    </a:p>
                  </a:txBody>
                  <a:tcPr/>
                </a:tc>
                <a:tc>
                  <a:txBody>
                    <a:bodyPr/>
                    <a:lstStyle/>
                    <a:p>
                      <a:r>
                        <a:rPr lang="it-IT" dirty="0" smtClean="0">
                          <a:latin typeface="Century Gothic" pitchFamily="34" charset="0"/>
                        </a:rPr>
                        <a:t>-</a:t>
                      </a:r>
                      <a:endParaRPr lang="it-IT" dirty="0">
                        <a:latin typeface="Century Gothic" pitchFamily="34" charset="0"/>
                      </a:endParaRPr>
                    </a:p>
                  </a:txBody>
                  <a:tcPr/>
                </a:tc>
                <a:tc>
                  <a:txBody>
                    <a:bodyPr/>
                    <a:lstStyle/>
                    <a:p>
                      <a:r>
                        <a:rPr lang="it-IT" dirty="0" smtClean="0">
                          <a:latin typeface="Century Gothic" pitchFamily="34" charset="0"/>
                        </a:rPr>
                        <a:t>2</a:t>
                      </a:r>
                      <a:endParaRPr lang="it-IT" dirty="0">
                        <a:latin typeface="Century Gothic" pitchFamily="34" charset="0"/>
                      </a:endParaRPr>
                    </a:p>
                  </a:txBody>
                  <a:tcPr/>
                </a:tc>
                <a:tc>
                  <a:txBody>
                    <a:bodyPr/>
                    <a:lstStyle/>
                    <a:p>
                      <a:r>
                        <a:rPr lang="it-IT" dirty="0" smtClean="0">
                          <a:latin typeface="Century Gothic" pitchFamily="34" charset="0"/>
                        </a:rPr>
                        <a:t>71</a:t>
                      </a:r>
                      <a:endParaRPr lang="it-IT" dirty="0">
                        <a:latin typeface="Century Gothic" pitchFamily="34" charset="0"/>
                      </a:endParaRPr>
                    </a:p>
                  </a:txBody>
                  <a:tcPr/>
                </a:tc>
              </a:tr>
              <a:tr h="370840">
                <a:tc>
                  <a:txBody>
                    <a:bodyPr/>
                    <a:lstStyle/>
                    <a:p>
                      <a:r>
                        <a:rPr lang="it-IT" dirty="0" smtClean="0">
                          <a:latin typeface="Century Gothic" pitchFamily="34" charset="0"/>
                        </a:rPr>
                        <a:t>Algeria</a:t>
                      </a:r>
                      <a:endParaRPr lang="it-IT" dirty="0">
                        <a:latin typeface="Century Gothic" pitchFamily="34" charset="0"/>
                      </a:endParaRPr>
                    </a:p>
                  </a:txBody>
                  <a:tcPr/>
                </a:tc>
                <a:tc>
                  <a:txBody>
                    <a:bodyPr/>
                    <a:lstStyle/>
                    <a:p>
                      <a:r>
                        <a:rPr lang="it-IT" dirty="0" smtClean="0">
                          <a:latin typeface="Century Gothic" pitchFamily="34" charset="0"/>
                        </a:rPr>
                        <a:t>-</a:t>
                      </a:r>
                      <a:endParaRPr lang="it-IT" dirty="0">
                        <a:latin typeface="Century Gothic" pitchFamily="34" charset="0"/>
                      </a:endParaRPr>
                    </a:p>
                  </a:txBody>
                  <a:tcPr/>
                </a:tc>
                <a:tc>
                  <a:txBody>
                    <a:bodyPr/>
                    <a:lstStyle/>
                    <a:p>
                      <a:r>
                        <a:rPr lang="it-IT" dirty="0" smtClean="0">
                          <a:latin typeface="Century Gothic" pitchFamily="34" charset="0"/>
                        </a:rPr>
                        <a:t>-</a:t>
                      </a:r>
                      <a:endParaRPr lang="it-IT" dirty="0">
                        <a:latin typeface="Century Gothic" pitchFamily="34" charset="0"/>
                      </a:endParaRPr>
                    </a:p>
                  </a:txBody>
                  <a:tcPr/>
                </a:tc>
                <a:tc>
                  <a:txBody>
                    <a:bodyPr/>
                    <a:lstStyle/>
                    <a:p>
                      <a:r>
                        <a:rPr lang="it-IT" dirty="0" smtClean="0">
                          <a:latin typeface="Century Gothic" pitchFamily="34" charset="0"/>
                        </a:rPr>
                        <a:t>-</a:t>
                      </a:r>
                      <a:endParaRPr lang="it-IT" dirty="0">
                        <a:latin typeface="Century Gothic" pitchFamily="34" charset="0"/>
                      </a:endParaRPr>
                    </a:p>
                  </a:txBody>
                  <a:tcPr/>
                </a:tc>
                <a:tc>
                  <a:txBody>
                    <a:bodyPr/>
                    <a:lstStyle/>
                    <a:p>
                      <a:r>
                        <a:rPr lang="it-IT" dirty="0" smtClean="0">
                          <a:latin typeface="Century Gothic" pitchFamily="34" charset="0"/>
                        </a:rPr>
                        <a:t>708</a:t>
                      </a:r>
                      <a:endParaRPr lang="it-IT" dirty="0">
                        <a:latin typeface="Century Gothic" pitchFamily="34" charset="0"/>
                      </a:endParaRPr>
                    </a:p>
                  </a:txBody>
                  <a:tcPr/>
                </a:tc>
                <a:tc>
                  <a:txBody>
                    <a:bodyPr/>
                    <a:lstStyle/>
                    <a:p>
                      <a:r>
                        <a:rPr lang="it-IT" dirty="0" smtClean="0">
                          <a:latin typeface="Century Gothic" pitchFamily="34" charset="0"/>
                        </a:rPr>
                        <a:t>1</a:t>
                      </a:r>
                      <a:endParaRPr lang="it-IT" dirty="0">
                        <a:latin typeface="Century Gothic" pitchFamily="34" charset="0"/>
                      </a:endParaRPr>
                    </a:p>
                  </a:txBody>
                  <a:tcPr/>
                </a:tc>
                <a:tc>
                  <a:txBody>
                    <a:bodyPr/>
                    <a:lstStyle/>
                    <a:p>
                      <a:endParaRPr lang="it-IT" dirty="0">
                        <a:latin typeface="Century Gothic" pitchFamily="34" charset="0"/>
                      </a:endParaRPr>
                    </a:p>
                  </a:txBody>
                  <a:tcPr/>
                </a:tc>
              </a:tr>
              <a:tr h="370840">
                <a:tc>
                  <a:txBody>
                    <a:bodyPr/>
                    <a:lstStyle/>
                    <a:p>
                      <a:r>
                        <a:rPr lang="it-IT" dirty="0" smtClean="0">
                          <a:latin typeface="Century Gothic" pitchFamily="34" charset="0"/>
                        </a:rPr>
                        <a:t>Tunisia</a:t>
                      </a:r>
                      <a:endParaRPr lang="it-IT" dirty="0">
                        <a:latin typeface="Century Gothic" pitchFamily="34" charset="0"/>
                      </a:endParaRPr>
                    </a:p>
                  </a:txBody>
                  <a:tcPr/>
                </a:tc>
                <a:tc>
                  <a:txBody>
                    <a:bodyPr/>
                    <a:lstStyle/>
                    <a:p>
                      <a:r>
                        <a:rPr lang="it-IT" dirty="0" smtClean="0">
                          <a:latin typeface="Century Gothic" pitchFamily="34" charset="0"/>
                        </a:rPr>
                        <a:t>-</a:t>
                      </a:r>
                      <a:endParaRPr lang="it-IT" dirty="0">
                        <a:latin typeface="Century Gothic" pitchFamily="34" charset="0"/>
                      </a:endParaRPr>
                    </a:p>
                  </a:txBody>
                  <a:tcPr/>
                </a:tc>
                <a:tc>
                  <a:txBody>
                    <a:bodyPr/>
                    <a:lstStyle/>
                    <a:p>
                      <a:r>
                        <a:rPr lang="it-IT" dirty="0" smtClean="0">
                          <a:latin typeface="Century Gothic" pitchFamily="34" charset="0"/>
                        </a:rPr>
                        <a:t>-</a:t>
                      </a:r>
                      <a:endParaRPr lang="it-IT" dirty="0">
                        <a:latin typeface="Century Gothic" pitchFamily="34" charset="0"/>
                      </a:endParaRPr>
                    </a:p>
                  </a:txBody>
                  <a:tcPr/>
                </a:tc>
                <a:tc>
                  <a:txBody>
                    <a:bodyPr/>
                    <a:lstStyle/>
                    <a:p>
                      <a:r>
                        <a:rPr lang="it-IT" dirty="0" smtClean="0">
                          <a:latin typeface="Century Gothic" pitchFamily="34" charset="0"/>
                        </a:rPr>
                        <a:t>-</a:t>
                      </a:r>
                      <a:endParaRPr lang="it-IT" dirty="0">
                        <a:latin typeface="Century Gothic" pitchFamily="34" charset="0"/>
                      </a:endParaRPr>
                    </a:p>
                  </a:txBody>
                  <a:tcPr/>
                </a:tc>
                <a:tc>
                  <a:txBody>
                    <a:bodyPr/>
                    <a:lstStyle/>
                    <a:p>
                      <a:r>
                        <a:rPr lang="it-IT" dirty="0" smtClean="0">
                          <a:latin typeface="Century Gothic" pitchFamily="34" charset="0"/>
                        </a:rPr>
                        <a:t>649</a:t>
                      </a:r>
                      <a:endParaRPr lang="it-IT" dirty="0">
                        <a:latin typeface="Century Gothic" pitchFamily="34" charset="0"/>
                      </a:endParaRPr>
                    </a:p>
                  </a:txBody>
                  <a:tcPr/>
                </a:tc>
                <a:tc>
                  <a:txBody>
                    <a:bodyPr/>
                    <a:lstStyle/>
                    <a:p>
                      <a:r>
                        <a:rPr lang="it-IT" dirty="0" smtClean="0">
                          <a:latin typeface="Century Gothic" pitchFamily="34" charset="0"/>
                        </a:rPr>
                        <a:t>7</a:t>
                      </a:r>
                      <a:endParaRPr lang="it-IT" dirty="0">
                        <a:latin typeface="Century Gothic" pitchFamily="34" charset="0"/>
                      </a:endParaRPr>
                    </a:p>
                  </a:txBody>
                  <a:tcPr/>
                </a:tc>
                <a:tc>
                  <a:txBody>
                    <a:bodyPr/>
                    <a:lstStyle/>
                    <a:p>
                      <a:endParaRPr lang="it-IT" dirty="0">
                        <a:latin typeface="Century Gothic" pitchFamily="34" charset="0"/>
                      </a:endParaRPr>
                    </a:p>
                  </a:txBody>
                  <a:tcPr/>
                </a:tc>
              </a:tr>
            </a:tbl>
          </a:graphicData>
        </a:graphic>
      </p:graphicFrame>
    </p:spTree>
  </p:cSld>
  <p:clrMapOvr>
    <a:masterClrMapping/>
  </p:clrMapOvr>
  <p:transition>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332656"/>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latin typeface="Century Gothic" pitchFamily="34" charset="0"/>
                <a:cs typeface="Times New Roman" pitchFamily="18" charset="0"/>
              </a:rPr>
              <a:t>ACCOGLIENZA NELL’OTTICA CRISTIANA</a:t>
            </a:r>
            <a:endParaRPr lang="it-IT" sz="3600" b="1" dirty="0">
              <a:latin typeface="Century Gothic" pitchFamily="34" charset="0"/>
              <a:cs typeface="Times New Roman" pitchFamily="18" charset="0"/>
            </a:endParaRPr>
          </a:p>
        </p:txBody>
      </p:sp>
      <p:sp>
        <p:nvSpPr>
          <p:cNvPr id="8" name="CasellaDiTesto 7"/>
          <p:cNvSpPr txBox="1"/>
          <p:nvPr/>
        </p:nvSpPr>
        <p:spPr>
          <a:xfrm>
            <a:off x="611560" y="1916832"/>
            <a:ext cx="8532440" cy="584775"/>
          </a:xfrm>
          <a:prstGeom prst="rect">
            <a:avLst/>
          </a:prstGeom>
          <a:noFill/>
        </p:spPr>
        <p:txBody>
          <a:bodyPr wrap="square" rtlCol="0">
            <a:spAutoFit/>
          </a:bodyPr>
          <a:lstStyle/>
          <a:p>
            <a:r>
              <a:rPr lang="it-IT" sz="3200" b="1" dirty="0" smtClean="0">
                <a:solidFill>
                  <a:srgbClr val="7030A0"/>
                </a:solidFill>
                <a:latin typeface="Century Gothic" pitchFamily="34" charset="0"/>
                <a:cs typeface="Times New Roman" pitchFamily="18" charset="0"/>
              </a:rPr>
              <a:t>Le molteplici dimensioni dell’accoglienza</a:t>
            </a:r>
            <a:endParaRPr lang="it-IT" sz="3200" b="1" dirty="0">
              <a:solidFill>
                <a:srgbClr val="7030A0"/>
              </a:solidFill>
              <a:latin typeface="Century Gothic" pitchFamily="34" charset="0"/>
              <a:cs typeface="Times New Roman" pitchFamily="18" charset="0"/>
            </a:endParaRPr>
          </a:p>
        </p:txBody>
      </p:sp>
      <p:sp>
        <p:nvSpPr>
          <p:cNvPr id="6" name="CasellaDiTesto 5"/>
          <p:cNvSpPr txBox="1"/>
          <p:nvPr/>
        </p:nvSpPr>
        <p:spPr>
          <a:xfrm>
            <a:off x="179512" y="2703016"/>
            <a:ext cx="8892480" cy="3970318"/>
          </a:xfrm>
          <a:prstGeom prst="rect">
            <a:avLst/>
          </a:prstGeom>
          <a:noFill/>
        </p:spPr>
        <p:txBody>
          <a:bodyPr wrap="square" rtlCol="0">
            <a:spAutoFit/>
          </a:bodyPr>
          <a:lstStyle/>
          <a:p>
            <a:pPr marL="449263"/>
            <a:r>
              <a:rPr lang="it-IT" sz="2000" dirty="0" smtClean="0">
                <a:latin typeface="Century Gothic" pitchFamily="34" charset="0"/>
                <a:cs typeface="Times New Roman" pitchFamily="18" charset="0"/>
              </a:rPr>
              <a:t>2. ACCOGLIETEVI GLI UNI GLI ALTRI (</a:t>
            </a:r>
            <a:r>
              <a:rPr lang="it-IT" sz="2000" dirty="0" err="1" smtClean="0">
                <a:latin typeface="Century Gothic" pitchFamily="34" charset="0"/>
                <a:cs typeface="Times New Roman" pitchFamily="18" charset="0"/>
              </a:rPr>
              <a:t>Rm</a:t>
            </a:r>
            <a:r>
              <a:rPr lang="it-IT" sz="2000" dirty="0" smtClean="0">
                <a:latin typeface="Century Gothic" pitchFamily="34" charset="0"/>
                <a:cs typeface="Times New Roman" pitchFamily="18" charset="0"/>
              </a:rPr>
              <a:t> 15, 7), A IMITAZIONE </a:t>
            </a:r>
            <a:r>
              <a:rPr lang="it-IT" sz="2000" dirty="0" err="1" smtClean="0">
                <a:latin typeface="Century Gothic" pitchFamily="34" charset="0"/>
                <a:cs typeface="Times New Roman" pitchFamily="18" charset="0"/>
              </a:rPr>
              <a:t>DI</a:t>
            </a:r>
            <a:r>
              <a:rPr lang="it-IT" sz="2000" dirty="0" smtClean="0">
                <a:latin typeface="Century Gothic" pitchFamily="34" charset="0"/>
                <a:cs typeface="Times New Roman" pitchFamily="18" charset="0"/>
              </a:rPr>
              <a:t> </a:t>
            </a:r>
            <a:r>
              <a:rPr lang="it-IT" sz="2000" dirty="0" smtClean="0">
                <a:latin typeface="Century Gothic" pitchFamily="34" charset="0"/>
                <a:cs typeface="Times New Roman" pitchFamily="18" charset="0"/>
              </a:rPr>
              <a:t>CRISTO</a:t>
            </a:r>
          </a:p>
          <a:p>
            <a:pPr marL="449263"/>
            <a:endParaRPr lang="it-IT" sz="2000" dirty="0" smtClean="0">
              <a:latin typeface="Century Gothic" pitchFamily="34" charset="0"/>
              <a:cs typeface="Times New Roman" pitchFamily="18" charset="0"/>
            </a:endParaRPr>
          </a:p>
          <a:p>
            <a:pPr marL="457200" indent="-457200">
              <a:buFont typeface="Wingdings" pitchFamily="2" charset="2"/>
              <a:buChar char="q"/>
            </a:pPr>
            <a:r>
              <a:rPr lang="it-IT" sz="2000" dirty="0" smtClean="0">
                <a:latin typeface="Century Gothic" pitchFamily="34" charset="0"/>
                <a:cs typeface="Times New Roman" pitchFamily="18" charset="0"/>
              </a:rPr>
              <a:t>L’esempio del </a:t>
            </a:r>
            <a:r>
              <a:rPr lang="it-IT" sz="2000" dirty="0" err="1" smtClean="0">
                <a:latin typeface="Century Gothic" pitchFamily="34" charset="0"/>
                <a:cs typeface="Times New Roman" pitchFamily="18" charset="0"/>
              </a:rPr>
              <a:t>Maestro…</a:t>
            </a:r>
            <a:r>
              <a:rPr lang="it-IT" sz="1600" dirty="0" err="1" smtClean="0">
                <a:latin typeface="Century Gothic" pitchFamily="34" charset="0"/>
                <a:cs typeface="Times New Roman" pitchFamily="18" charset="0"/>
              </a:rPr>
              <a:t>Lavare</a:t>
            </a:r>
            <a:r>
              <a:rPr lang="it-IT" sz="1600" dirty="0" smtClean="0">
                <a:latin typeface="Century Gothic" pitchFamily="34" charset="0"/>
                <a:cs typeface="Times New Roman" pitchFamily="18" charset="0"/>
              </a:rPr>
              <a:t> i piedi era per gli antichi gesto classico di accoglienza. Abramo ai tre ospiti lava i piedi in segno di cordiale ospitalità. Gesù lava i piedi ai suoi discepoli invitandoli a fare altrettanto tra di loro. L’accoglienza verso i fratelli è dunque risposta all’accoglienza ricevuta dal Maestro e Signore che si fa modello perché il discepolo sia altrettanto accogliente.</a:t>
            </a:r>
            <a:endParaRPr lang="it-IT" sz="2000" dirty="0" smtClean="0">
              <a:latin typeface="Century Gothic" pitchFamily="34" charset="0"/>
              <a:cs typeface="Times New Roman" pitchFamily="18" charset="0"/>
            </a:endParaRPr>
          </a:p>
          <a:p>
            <a:pPr marL="457200" indent="-457200">
              <a:buFont typeface="Wingdings" pitchFamily="2" charset="2"/>
              <a:buChar char="q"/>
            </a:pPr>
            <a:r>
              <a:rPr lang="it-IT" sz="2000" dirty="0" err="1" smtClean="0">
                <a:latin typeface="Century Gothic" pitchFamily="34" charset="0"/>
                <a:cs typeface="Times New Roman" pitchFamily="18" charset="0"/>
              </a:rPr>
              <a:t>…regola</a:t>
            </a:r>
            <a:r>
              <a:rPr lang="it-IT" sz="2000" dirty="0" smtClean="0">
                <a:latin typeface="Century Gothic" pitchFamily="34" charset="0"/>
                <a:cs typeface="Times New Roman" pitchFamily="18" charset="0"/>
              </a:rPr>
              <a:t> di vita per il discepolo. </a:t>
            </a:r>
            <a:r>
              <a:rPr lang="it-IT" sz="1600" dirty="0" smtClean="0">
                <a:latin typeface="Century Gothic" pitchFamily="34" charset="0"/>
                <a:cs typeface="Times New Roman" pitchFamily="18" charset="0"/>
              </a:rPr>
              <a:t>“</a:t>
            </a:r>
            <a:r>
              <a:rPr lang="it-IT" sz="1600" i="1" dirty="0" smtClean="0">
                <a:latin typeface="Century Gothic" pitchFamily="34" charset="0"/>
                <a:cs typeface="Times New Roman" pitchFamily="18" charset="0"/>
              </a:rPr>
              <a:t>Con la propria sollecitudine i cristiani testimoniano che la comunità, presso la quale i migranti arrivano, è una comunità che ama e accoglie anche lo straniero con l’atteggiamento gioioso di chi sa riconoscere in lui il volto di Cristo</a:t>
            </a:r>
            <a:r>
              <a:rPr lang="it-IT" sz="1600" dirty="0" smtClean="0">
                <a:latin typeface="Century Gothic" pitchFamily="34" charset="0"/>
                <a:cs typeface="Times New Roman" pitchFamily="18" charset="0"/>
              </a:rPr>
              <a:t>” (MGMM 1993, n.2)</a:t>
            </a:r>
            <a:endParaRPr lang="it-IT" sz="2000" dirty="0" smtClean="0">
              <a:latin typeface="Century Gothic" pitchFamily="34" charset="0"/>
              <a:cs typeface="Times New Roman" pitchFamily="18" charset="0"/>
            </a:endParaRPr>
          </a:p>
          <a:p>
            <a:pPr algn="r"/>
            <a:endParaRPr lang="it-IT" sz="2000" dirty="0" smtClean="0">
              <a:latin typeface="Century Gothic" pitchFamily="34" charset="0"/>
              <a:cs typeface="Times New Roman" pitchFamily="18" charset="0"/>
            </a:endParaRPr>
          </a:p>
          <a:p>
            <a:pPr algn="r"/>
            <a:r>
              <a:rPr lang="it-IT" sz="2000" dirty="0" smtClean="0">
                <a:latin typeface="Century Gothic" pitchFamily="34" charset="0"/>
                <a:cs typeface="Times New Roman" pitchFamily="18" charset="0"/>
              </a:rPr>
              <a:t>Segue</a:t>
            </a:r>
          </a:p>
        </p:txBody>
      </p:sp>
      <p:sp>
        <p:nvSpPr>
          <p:cNvPr id="7" name="Segnaposto piè di pagina 6"/>
          <p:cNvSpPr>
            <a:spLocks noGrp="1"/>
          </p:cNvSpPr>
          <p:nvPr>
            <p:ph type="ftr" sz="quarter" idx="11"/>
          </p:nvPr>
        </p:nvSpPr>
        <p:spPr>
          <a:xfrm>
            <a:off x="683568" y="6376243"/>
            <a:ext cx="6624736"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Tree>
  </p:cSld>
  <p:clrMapOvr>
    <a:masterClrMapping/>
  </p:clrMapOvr>
  <p:transition>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1" name="CasellaDiTesto 10"/>
          <p:cNvSpPr txBox="1"/>
          <p:nvPr/>
        </p:nvSpPr>
        <p:spPr>
          <a:xfrm>
            <a:off x="683569" y="6011996"/>
            <a:ext cx="8136903" cy="369332"/>
          </a:xfrm>
          <a:prstGeom prst="rect">
            <a:avLst/>
          </a:prstGeom>
          <a:noFill/>
        </p:spPr>
        <p:txBody>
          <a:bodyPr wrap="square" rtlCol="0">
            <a:spAutoFit/>
          </a:bodyPr>
          <a:lstStyle/>
          <a:p>
            <a:r>
              <a:rPr lang="it-IT" dirty="0" smtClean="0"/>
              <a:t>Fonte: Elaborazione Ufficio </a:t>
            </a:r>
            <a:r>
              <a:rPr lang="it-IT" dirty="0" err="1" smtClean="0"/>
              <a:t>Migrantes</a:t>
            </a:r>
            <a:r>
              <a:rPr lang="it-IT" dirty="0" smtClean="0"/>
              <a:t> su dati Atlante Geografico De Agostini 2013 </a:t>
            </a:r>
            <a:endParaRPr lang="it-IT" dirty="0"/>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6" name="Rettangolo 15"/>
          <p:cNvSpPr/>
          <p:nvPr/>
        </p:nvSpPr>
        <p:spPr>
          <a:xfrm>
            <a:off x="0" y="404664"/>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b="1" dirty="0">
              <a:latin typeface="Century Gothic" pitchFamily="34" charset="0"/>
              <a:cs typeface="Times New Roman" pitchFamily="18" charset="0"/>
            </a:endParaRPr>
          </a:p>
        </p:txBody>
      </p:sp>
      <p:sp>
        <p:nvSpPr>
          <p:cNvPr id="10" name="Rettangolo 9"/>
          <p:cNvSpPr/>
          <p:nvPr/>
        </p:nvSpPr>
        <p:spPr>
          <a:xfrm>
            <a:off x="0" y="260648"/>
            <a:ext cx="9144000" cy="18002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latin typeface="Century Gothic" pitchFamily="34" charset="0"/>
              </a:rPr>
              <a:t>La stima degli immigrati cattolici, ortodossi e musulmani</a:t>
            </a:r>
          </a:p>
          <a:p>
            <a:pPr algn="ctr"/>
            <a:r>
              <a:rPr lang="it-IT" sz="3600" b="1" dirty="0" smtClean="0">
                <a:latin typeface="Century Gothic" pitchFamily="34" charset="0"/>
              </a:rPr>
              <a:t>delle prime 15 nazionalità</a:t>
            </a:r>
            <a:endParaRPr lang="it-IT" sz="3600" b="1" dirty="0">
              <a:latin typeface="Century Gothic" pitchFamily="34" charset="0"/>
              <a:cs typeface="Times New Roman" pitchFamily="18" charset="0"/>
            </a:endParaRPr>
          </a:p>
        </p:txBody>
      </p:sp>
      <p:sp>
        <p:nvSpPr>
          <p:cNvPr id="14" name="Rettangolo 13"/>
          <p:cNvSpPr/>
          <p:nvPr/>
        </p:nvSpPr>
        <p:spPr>
          <a:xfrm>
            <a:off x="323528" y="2204865"/>
            <a:ext cx="8496944" cy="3477875"/>
          </a:xfrm>
          <a:prstGeom prst="rect">
            <a:avLst/>
          </a:prstGeom>
        </p:spPr>
        <p:txBody>
          <a:bodyPr wrap="square">
            <a:spAutoFit/>
          </a:bodyPr>
          <a:lstStyle/>
          <a:p>
            <a:pPr>
              <a:buFont typeface="Wingdings" pitchFamily="2" charset="2"/>
              <a:buChar char="v"/>
            </a:pPr>
            <a:r>
              <a:rPr lang="it-IT" sz="2000" dirty="0" smtClean="0">
                <a:latin typeface="Century Gothic" pitchFamily="34" charset="0"/>
                <a:cs typeface="Times New Roman" pitchFamily="18" charset="0"/>
              </a:rPr>
              <a:t>Alle prime </a:t>
            </a:r>
            <a:r>
              <a:rPr lang="it-IT" sz="2000" b="1" dirty="0" smtClean="0">
                <a:latin typeface="Century Gothic" pitchFamily="34" charset="0"/>
                <a:cs typeface="Times New Roman" pitchFamily="18" charset="0"/>
              </a:rPr>
              <a:t>15 nazionalità </a:t>
            </a:r>
            <a:r>
              <a:rPr lang="it-IT" sz="2000" dirty="0" smtClean="0">
                <a:latin typeface="Century Gothic" pitchFamily="34" charset="0"/>
                <a:cs typeface="Times New Roman" pitchFamily="18" charset="0"/>
              </a:rPr>
              <a:t>appartengono 30.553 persone, pari al 77,63% degli stranieri residenti in Diocesi di Udine al 1° gennaio 2011. La restante popolazione straniera di 8.773 persone, pari al 22,37%, appartiene a ben </a:t>
            </a:r>
            <a:r>
              <a:rPr lang="it-IT" sz="2000" b="1" dirty="0" smtClean="0">
                <a:latin typeface="Century Gothic" pitchFamily="34" charset="0"/>
                <a:cs typeface="Times New Roman" pitchFamily="18" charset="0"/>
              </a:rPr>
              <a:t>126 diverse nazionalità </a:t>
            </a:r>
            <a:r>
              <a:rPr lang="it-IT" sz="2000" dirty="0" smtClean="0">
                <a:latin typeface="Century Gothic" pitchFamily="34" charset="0"/>
                <a:cs typeface="Times New Roman" pitchFamily="18" charset="0"/>
              </a:rPr>
              <a:t>di tutti  continenti.</a:t>
            </a:r>
          </a:p>
          <a:p>
            <a:endParaRPr lang="it-IT" sz="2000" dirty="0" smtClean="0">
              <a:latin typeface="Century Gothic" pitchFamily="34" charset="0"/>
              <a:cs typeface="Times New Roman" pitchFamily="18" charset="0"/>
            </a:endParaRPr>
          </a:p>
          <a:p>
            <a:pPr>
              <a:buFont typeface="Wingdings" pitchFamily="2" charset="2"/>
              <a:buChar char="v"/>
            </a:pPr>
            <a:r>
              <a:rPr lang="it-IT" sz="2000" dirty="0" smtClean="0">
                <a:latin typeface="Century Gothic" pitchFamily="34" charset="0"/>
                <a:cs typeface="Times New Roman" pitchFamily="18" charset="0"/>
              </a:rPr>
              <a:t>I </a:t>
            </a:r>
            <a:r>
              <a:rPr lang="it-IT" sz="2000" b="1" dirty="0" smtClean="0">
                <a:solidFill>
                  <a:srgbClr val="7030A0"/>
                </a:solidFill>
                <a:latin typeface="Century Gothic" pitchFamily="34" charset="0"/>
                <a:cs typeface="Times New Roman" pitchFamily="18" charset="0"/>
              </a:rPr>
              <a:t>cattolici</a:t>
            </a:r>
            <a:r>
              <a:rPr lang="it-IT" sz="2000" dirty="0" smtClean="0">
                <a:solidFill>
                  <a:srgbClr val="7030A0"/>
                </a:solidFill>
                <a:latin typeface="Century Gothic" pitchFamily="34" charset="0"/>
                <a:cs typeface="Times New Roman" pitchFamily="18" charset="0"/>
              </a:rPr>
              <a:t> </a:t>
            </a:r>
            <a:r>
              <a:rPr lang="it-IT" sz="2000" dirty="0" smtClean="0">
                <a:latin typeface="Century Gothic" pitchFamily="34" charset="0"/>
                <a:cs typeface="Times New Roman" pitchFamily="18" charset="0"/>
              </a:rPr>
              <a:t>delle prime 15 nazionalità sono stimati in 4.898 persone, pari al </a:t>
            </a:r>
            <a:r>
              <a:rPr lang="it-IT" sz="2000" b="1" dirty="0" smtClean="0">
                <a:solidFill>
                  <a:srgbClr val="7030A0"/>
                </a:solidFill>
                <a:latin typeface="Century Gothic" pitchFamily="34" charset="0"/>
                <a:cs typeface="Times New Roman" pitchFamily="18" charset="0"/>
              </a:rPr>
              <a:t>12,45%</a:t>
            </a:r>
            <a:r>
              <a:rPr lang="it-IT" sz="2000" dirty="0" smtClean="0">
                <a:latin typeface="Century Gothic" pitchFamily="34" charset="0"/>
                <a:cs typeface="Times New Roman" pitchFamily="18" charset="0"/>
              </a:rPr>
              <a:t> degli stranieri residenti, gli </a:t>
            </a:r>
            <a:r>
              <a:rPr lang="it-IT" sz="2000" b="1" dirty="0" smtClean="0">
                <a:solidFill>
                  <a:srgbClr val="7030A0"/>
                </a:solidFill>
                <a:latin typeface="Century Gothic" pitchFamily="34" charset="0"/>
                <a:cs typeface="Times New Roman" pitchFamily="18" charset="0"/>
              </a:rPr>
              <a:t>ortodossi</a:t>
            </a:r>
            <a:r>
              <a:rPr lang="it-IT" sz="2000" dirty="0" smtClean="0">
                <a:latin typeface="Century Gothic" pitchFamily="34" charset="0"/>
                <a:cs typeface="Times New Roman" pitchFamily="18" charset="0"/>
              </a:rPr>
              <a:t>, con 13.308 persone, sono la componente religiosa straniera maggioritaria, pari al </a:t>
            </a:r>
            <a:r>
              <a:rPr lang="it-IT" sz="2000" b="1" dirty="0" smtClean="0">
                <a:solidFill>
                  <a:srgbClr val="7030A0"/>
                </a:solidFill>
                <a:latin typeface="Century Gothic" pitchFamily="34" charset="0"/>
                <a:cs typeface="Times New Roman" pitchFamily="18" charset="0"/>
              </a:rPr>
              <a:t>43,55%</a:t>
            </a:r>
            <a:r>
              <a:rPr lang="it-IT" sz="2000" dirty="0" smtClean="0">
                <a:solidFill>
                  <a:srgbClr val="7030A0"/>
                </a:solidFill>
                <a:latin typeface="Century Gothic" pitchFamily="34" charset="0"/>
                <a:cs typeface="Times New Roman" pitchFamily="18" charset="0"/>
              </a:rPr>
              <a:t>, </a:t>
            </a:r>
            <a:r>
              <a:rPr lang="it-IT" sz="2000" dirty="0" smtClean="0">
                <a:latin typeface="Century Gothic" pitchFamily="34" charset="0"/>
                <a:cs typeface="Times New Roman" pitchFamily="18" charset="0"/>
              </a:rPr>
              <a:t>mentre i </a:t>
            </a:r>
            <a:r>
              <a:rPr lang="it-IT" sz="2000" b="1" dirty="0" smtClean="0">
                <a:solidFill>
                  <a:srgbClr val="7030A0"/>
                </a:solidFill>
                <a:latin typeface="Century Gothic" pitchFamily="34" charset="0"/>
                <a:cs typeface="Times New Roman" pitchFamily="18" charset="0"/>
              </a:rPr>
              <a:t>musulmani</a:t>
            </a:r>
            <a:r>
              <a:rPr lang="it-IT" sz="2000" dirty="0" smtClean="0">
                <a:latin typeface="Century Gothic" pitchFamily="34" charset="0"/>
                <a:cs typeface="Times New Roman" pitchFamily="18" charset="0"/>
              </a:rPr>
              <a:t>, con 9.313 persone, pari al </a:t>
            </a:r>
            <a:r>
              <a:rPr lang="it-IT" sz="2000" b="1" dirty="0" smtClean="0">
                <a:solidFill>
                  <a:srgbClr val="7030A0"/>
                </a:solidFill>
                <a:latin typeface="Century Gothic" pitchFamily="34" charset="0"/>
                <a:cs typeface="Times New Roman" pitchFamily="18" charset="0"/>
              </a:rPr>
              <a:t>30,48%</a:t>
            </a:r>
            <a:r>
              <a:rPr lang="it-IT" sz="2000" dirty="0" smtClean="0">
                <a:latin typeface="Century Gothic" pitchFamily="34" charset="0"/>
                <a:cs typeface="Times New Roman" pitchFamily="18" charset="0"/>
              </a:rPr>
              <a:t>, sono la seconda religione degli immigrati.</a:t>
            </a:r>
            <a:endParaRPr lang="it-IT" sz="2000" dirty="0">
              <a:latin typeface="Century Gothic" pitchFamily="34" charset="0"/>
              <a:cs typeface="Times New Roman" pitchFamily="18" charset="0"/>
            </a:endParaRPr>
          </a:p>
        </p:txBody>
      </p:sp>
    </p:spTree>
  </p:cSld>
  <p:clrMapOvr>
    <a:masterClrMapping/>
  </p:clrMapOvr>
  <p:transition>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6" name="Rettangolo 15"/>
          <p:cNvSpPr/>
          <p:nvPr/>
        </p:nvSpPr>
        <p:spPr>
          <a:xfrm>
            <a:off x="0" y="404664"/>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b="1" dirty="0">
              <a:latin typeface="Century Gothic" pitchFamily="34" charset="0"/>
              <a:cs typeface="Times New Roman" pitchFamily="18" charset="0"/>
            </a:endParaRPr>
          </a:p>
        </p:txBody>
      </p:sp>
      <p:sp>
        <p:nvSpPr>
          <p:cNvPr id="10" name="Rettangolo 9"/>
          <p:cNvSpPr/>
          <p:nvPr/>
        </p:nvSpPr>
        <p:spPr>
          <a:xfrm>
            <a:off x="0" y="260648"/>
            <a:ext cx="9144000" cy="1368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latin typeface="Century Gothic" pitchFamily="34" charset="0"/>
              </a:rPr>
              <a:t>Le comunità degli immigrati cattolici</a:t>
            </a:r>
          </a:p>
          <a:p>
            <a:pPr algn="ctr"/>
            <a:r>
              <a:rPr lang="it-IT" sz="3600" b="1" dirty="0" smtClean="0">
                <a:latin typeface="Century Gothic" pitchFamily="34" charset="0"/>
              </a:rPr>
              <a:t>In Diocesi</a:t>
            </a:r>
            <a:endParaRPr lang="it-IT" sz="3600" b="1" dirty="0">
              <a:latin typeface="Century Gothic" pitchFamily="34" charset="0"/>
              <a:cs typeface="Times New Roman" pitchFamily="18" charset="0"/>
            </a:endParaRPr>
          </a:p>
        </p:txBody>
      </p:sp>
      <p:sp>
        <p:nvSpPr>
          <p:cNvPr id="15" name="Rettangolo 14"/>
          <p:cNvSpPr/>
          <p:nvPr/>
        </p:nvSpPr>
        <p:spPr>
          <a:xfrm>
            <a:off x="755576" y="1844824"/>
            <a:ext cx="8064896" cy="4462760"/>
          </a:xfrm>
          <a:prstGeom prst="rect">
            <a:avLst/>
          </a:prstGeom>
        </p:spPr>
        <p:txBody>
          <a:bodyPr wrap="square">
            <a:spAutoFit/>
          </a:bodyPr>
          <a:lstStyle/>
          <a:p>
            <a:r>
              <a:rPr lang="it-IT" sz="2000" dirty="0" smtClean="0">
                <a:latin typeface="Century Gothic" pitchFamily="34" charset="0"/>
                <a:cs typeface="Times New Roman" pitchFamily="18" charset="0"/>
              </a:rPr>
              <a:t>Attualmente sono presenti in Diocesi diverse comunità di immigrati cattolici che si ritrovano periodicamente. Alcune sono seguite da sacerdoti provenienti dai rispettivi Paesi o parlanti la loro lingua.</a:t>
            </a:r>
          </a:p>
          <a:p>
            <a:endParaRPr lang="it-IT" sz="2000" dirty="0" smtClean="0">
              <a:latin typeface="Century Gothic" pitchFamily="34" charset="0"/>
              <a:cs typeface="Times New Roman" pitchFamily="18" charset="0"/>
            </a:endParaRPr>
          </a:p>
          <a:p>
            <a:r>
              <a:rPr lang="it-IT" sz="2800" dirty="0" smtClean="0">
                <a:solidFill>
                  <a:srgbClr val="7030A0"/>
                </a:solidFill>
                <a:latin typeface="Century Gothic" pitchFamily="34" charset="0"/>
                <a:cs typeface="Times New Roman" pitchFamily="18" charset="0"/>
              </a:rPr>
              <a:t>Dall’Asia</a:t>
            </a:r>
            <a:r>
              <a:rPr lang="it-IT" sz="2000" dirty="0" smtClean="0">
                <a:latin typeface="Century Gothic" pitchFamily="34" charset="0"/>
                <a:cs typeface="Times New Roman" pitchFamily="18" charset="0"/>
              </a:rPr>
              <a:t>: comunità cattolica filippina.</a:t>
            </a:r>
          </a:p>
          <a:p>
            <a:endParaRPr lang="it-IT" sz="2000" dirty="0" smtClean="0">
              <a:latin typeface="Century Gothic" pitchFamily="34" charset="0"/>
              <a:cs typeface="Times New Roman" pitchFamily="18" charset="0"/>
            </a:endParaRPr>
          </a:p>
          <a:p>
            <a:r>
              <a:rPr lang="it-IT" sz="2800" dirty="0" smtClean="0">
                <a:solidFill>
                  <a:srgbClr val="7030A0"/>
                </a:solidFill>
                <a:latin typeface="Century Gothic" pitchFamily="34" charset="0"/>
                <a:cs typeface="Times New Roman" pitchFamily="18" charset="0"/>
              </a:rPr>
              <a:t>Dall’Africa</a:t>
            </a:r>
            <a:r>
              <a:rPr lang="it-IT" sz="2000" dirty="0" smtClean="0">
                <a:latin typeface="Century Gothic" pitchFamily="34" charset="0"/>
                <a:cs typeface="Times New Roman" pitchFamily="18" charset="0"/>
              </a:rPr>
              <a:t>: comunità cattoliche nigeriana, </a:t>
            </a:r>
            <a:r>
              <a:rPr lang="it-IT" sz="2000" dirty="0" err="1" smtClean="0">
                <a:latin typeface="Century Gothic" pitchFamily="34" charset="0"/>
                <a:cs typeface="Times New Roman" pitchFamily="18" charset="0"/>
              </a:rPr>
              <a:t>ghanese</a:t>
            </a:r>
            <a:r>
              <a:rPr lang="it-IT" sz="2000" dirty="0" smtClean="0">
                <a:latin typeface="Century Gothic" pitchFamily="34" charset="0"/>
                <a:cs typeface="Times New Roman" pitchFamily="18" charset="0"/>
              </a:rPr>
              <a:t>, ivoriana, etiope, eritrea, burundese.</a:t>
            </a:r>
          </a:p>
          <a:p>
            <a:endParaRPr lang="it-IT" sz="2000" dirty="0" smtClean="0">
              <a:latin typeface="Century Gothic" pitchFamily="34" charset="0"/>
              <a:cs typeface="Times New Roman" pitchFamily="18" charset="0"/>
            </a:endParaRPr>
          </a:p>
          <a:p>
            <a:r>
              <a:rPr lang="it-IT" sz="2800" dirty="0" smtClean="0">
                <a:solidFill>
                  <a:srgbClr val="7030A0"/>
                </a:solidFill>
                <a:latin typeface="Century Gothic" pitchFamily="34" charset="0"/>
                <a:cs typeface="Times New Roman" pitchFamily="18" charset="0"/>
              </a:rPr>
              <a:t>Dall’Europa</a:t>
            </a:r>
            <a:r>
              <a:rPr lang="it-IT" sz="2000" dirty="0" smtClean="0">
                <a:latin typeface="Century Gothic" pitchFamily="34" charset="0"/>
                <a:cs typeface="Times New Roman" pitchFamily="18" charset="0"/>
              </a:rPr>
              <a:t>: comunità cattoliche polacca, </a:t>
            </a:r>
            <a:r>
              <a:rPr lang="it-IT" sz="2000" dirty="0" err="1" smtClean="0">
                <a:latin typeface="Century Gothic" pitchFamily="34" charset="0"/>
                <a:cs typeface="Times New Roman" pitchFamily="18" charset="0"/>
              </a:rPr>
              <a:t>albanese-bosniaca-croata</a:t>
            </a:r>
            <a:r>
              <a:rPr lang="it-IT" sz="2000" dirty="0" smtClean="0">
                <a:latin typeface="Century Gothic" pitchFamily="34" charset="0"/>
                <a:cs typeface="Times New Roman" pitchFamily="18" charset="0"/>
              </a:rPr>
              <a:t>, ucraina di rito bizantino, rumena di rito bizantino.</a:t>
            </a:r>
          </a:p>
        </p:txBody>
      </p:sp>
    </p:spTree>
  </p:cSld>
  <p:clrMapOvr>
    <a:masterClrMapping/>
  </p:clrMapOvr>
  <p:transition>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6" name="Rettangolo 15"/>
          <p:cNvSpPr/>
          <p:nvPr/>
        </p:nvSpPr>
        <p:spPr>
          <a:xfrm>
            <a:off x="0" y="404664"/>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b="1" dirty="0">
              <a:latin typeface="Century Gothic" pitchFamily="34" charset="0"/>
              <a:cs typeface="Times New Roman" pitchFamily="18" charset="0"/>
            </a:endParaRPr>
          </a:p>
        </p:txBody>
      </p:sp>
      <p:sp>
        <p:nvSpPr>
          <p:cNvPr id="10" name="Rettangolo 9"/>
          <p:cNvSpPr/>
          <p:nvPr/>
        </p:nvSpPr>
        <p:spPr>
          <a:xfrm>
            <a:off x="0" y="260648"/>
            <a:ext cx="9144000" cy="1368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latin typeface="Century Gothic" pitchFamily="34" charset="0"/>
              </a:rPr>
              <a:t>Le altre Chiese cristiane</a:t>
            </a:r>
          </a:p>
          <a:p>
            <a:pPr algn="ctr"/>
            <a:r>
              <a:rPr lang="it-IT" sz="3600" b="1" dirty="0" smtClean="0">
                <a:latin typeface="Century Gothic" pitchFamily="34" charset="0"/>
              </a:rPr>
              <a:t>in Diocesi</a:t>
            </a:r>
            <a:endParaRPr lang="it-IT" sz="3600" b="1" dirty="0">
              <a:latin typeface="Century Gothic" pitchFamily="34" charset="0"/>
              <a:cs typeface="Times New Roman" pitchFamily="18" charset="0"/>
            </a:endParaRPr>
          </a:p>
        </p:txBody>
      </p:sp>
      <p:sp>
        <p:nvSpPr>
          <p:cNvPr id="15" name="Rettangolo 14"/>
          <p:cNvSpPr/>
          <p:nvPr/>
        </p:nvSpPr>
        <p:spPr>
          <a:xfrm>
            <a:off x="755576" y="1844824"/>
            <a:ext cx="8064896" cy="4401205"/>
          </a:xfrm>
          <a:prstGeom prst="rect">
            <a:avLst/>
          </a:prstGeom>
        </p:spPr>
        <p:txBody>
          <a:bodyPr wrap="square">
            <a:spAutoFit/>
          </a:bodyPr>
          <a:lstStyle/>
          <a:p>
            <a:r>
              <a:rPr lang="it-IT" sz="2000" dirty="0" smtClean="0">
                <a:latin typeface="Century Gothic" pitchFamily="34" charset="0"/>
                <a:cs typeface="Times New Roman" pitchFamily="18" charset="0"/>
              </a:rPr>
              <a:t>Sono quattro le principali chiese cristiane non cattoliche attualmente presenti in Diocesi . </a:t>
            </a:r>
          </a:p>
          <a:p>
            <a:r>
              <a:rPr lang="it-IT" sz="2800" dirty="0" smtClean="0">
                <a:solidFill>
                  <a:srgbClr val="7030A0"/>
                </a:solidFill>
                <a:latin typeface="Century Gothic" pitchFamily="34" charset="0"/>
                <a:cs typeface="Times New Roman" pitchFamily="18" charset="0"/>
              </a:rPr>
              <a:t>Rumeni ortodossi</a:t>
            </a:r>
            <a:r>
              <a:rPr lang="it-IT" sz="2000" dirty="0" smtClean="0">
                <a:latin typeface="Century Gothic" pitchFamily="34" charset="0"/>
                <a:cs typeface="Times New Roman" pitchFamily="18" charset="0"/>
              </a:rPr>
              <a:t>: </a:t>
            </a:r>
            <a:r>
              <a:rPr lang="it-IT" dirty="0" smtClean="0">
                <a:latin typeface="Century Gothic" pitchFamily="34" charset="0"/>
                <a:cs typeface="Times New Roman" pitchFamily="18" charset="0"/>
              </a:rPr>
              <a:t>dal 2003 la chiesa di via </a:t>
            </a:r>
            <a:r>
              <a:rPr lang="it-IT" dirty="0" err="1" smtClean="0">
                <a:latin typeface="Century Gothic" pitchFamily="34" charset="0"/>
                <a:cs typeface="Times New Roman" pitchFamily="18" charset="0"/>
              </a:rPr>
              <a:t>Renati</a:t>
            </a:r>
            <a:r>
              <a:rPr lang="it-IT" dirty="0" smtClean="0">
                <a:latin typeface="Century Gothic" pitchFamily="34" charset="0"/>
                <a:cs typeface="Times New Roman" pitchFamily="18" charset="0"/>
              </a:rPr>
              <a:t> a Udine è punto di riferimento per i fedeli ortodossi di origine rumena </a:t>
            </a:r>
          </a:p>
          <a:p>
            <a:r>
              <a:rPr lang="it-IT" sz="2800" dirty="0" smtClean="0">
                <a:solidFill>
                  <a:srgbClr val="7030A0"/>
                </a:solidFill>
                <a:latin typeface="Century Gothic" pitchFamily="34" charset="0"/>
                <a:cs typeface="Times New Roman" pitchFamily="18" charset="0"/>
              </a:rPr>
              <a:t>Chiesa metodista</a:t>
            </a:r>
            <a:r>
              <a:rPr lang="it-IT" sz="2000" dirty="0" smtClean="0">
                <a:latin typeface="Century Gothic" pitchFamily="34" charset="0"/>
                <a:cs typeface="Times New Roman" pitchFamily="18" charset="0"/>
              </a:rPr>
              <a:t>: </a:t>
            </a:r>
            <a:r>
              <a:rPr lang="it-IT" dirty="0" smtClean="0">
                <a:latin typeface="Century Gothic" pitchFamily="34" charset="0"/>
                <a:cs typeface="Times New Roman" pitchFamily="18" charset="0"/>
              </a:rPr>
              <a:t>ha radici storiche. Dal 1973 i fedeli fanno riferimento alla Chiesa di piazzale </a:t>
            </a:r>
            <a:r>
              <a:rPr lang="it-IT" dirty="0" err="1" smtClean="0">
                <a:latin typeface="Century Gothic" pitchFamily="34" charset="0"/>
                <a:cs typeface="Times New Roman" pitchFamily="18" charset="0"/>
              </a:rPr>
              <a:t>D’Annunzio</a:t>
            </a:r>
            <a:r>
              <a:rPr lang="it-IT" dirty="0" smtClean="0">
                <a:latin typeface="Century Gothic" pitchFamily="34" charset="0"/>
                <a:cs typeface="Times New Roman" pitchFamily="18" charset="0"/>
              </a:rPr>
              <a:t>. Molti fedeli sono di origine </a:t>
            </a:r>
            <a:r>
              <a:rPr lang="it-IT" dirty="0" err="1" smtClean="0">
                <a:latin typeface="Century Gothic" pitchFamily="34" charset="0"/>
                <a:cs typeface="Times New Roman" pitchFamily="18" charset="0"/>
              </a:rPr>
              <a:t>ghanese</a:t>
            </a:r>
            <a:r>
              <a:rPr lang="it-IT" dirty="0" smtClean="0">
                <a:latin typeface="Century Gothic" pitchFamily="34" charset="0"/>
                <a:cs typeface="Times New Roman" pitchFamily="18" charset="0"/>
              </a:rPr>
              <a:t>. Le celebrazioni sono plurilingue: in italiano, inglese e </a:t>
            </a:r>
            <a:r>
              <a:rPr lang="it-IT" dirty="0" err="1" smtClean="0">
                <a:latin typeface="Century Gothic" pitchFamily="34" charset="0"/>
                <a:cs typeface="Times New Roman" pitchFamily="18" charset="0"/>
              </a:rPr>
              <a:t>twi</a:t>
            </a:r>
            <a:r>
              <a:rPr lang="it-IT" dirty="0" smtClean="0">
                <a:latin typeface="Century Gothic" pitchFamily="34" charset="0"/>
                <a:cs typeface="Times New Roman" pitchFamily="18" charset="0"/>
              </a:rPr>
              <a:t>, una delle lingue parlate in Ghana.</a:t>
            </a:r>
          </a:p>
          <a:p>
            <a:r>
              <a:rPr lang="it-IT" sz="2800" dirty="0" smtClean="0">
                <a:solidFill>
                  <a:srgbClr val="7030A0"/>
                </a:solidFill>
                <a:latin typeface="Century Gothic" pitchFamily="34" charset="0"/>
                <a:cs typeface="Times New Roman" pitchFamily="18" charset="0"/>
              </a:rPr>
              <a:t>Russi ortodossi</a:t>
            </a:r>
            <a:r>
              <a:rPr lang="it-IT" sz="2000" dirty="0" smtClean="0">
                <a:latin typeface="Century Gothic" pitchFamily="34" charset="0"/>
                <a:cs typeface="Times New Roman" pitchFamily="18" charset="0"/>
              </a:rPr>
              <a:t>:  </a:t>
            </a:r>
            <a:r>
              <a:rPr lang="it-IT" dirty="0" smtClean="0">
                <a:latin typeface="Century Gothic" pitchFamily="34" charset="0"/>
                <a:cs typeface="Times New Roman" pitchFamily="18" charset="0"/>
              </a:rPr>
              <a:t>i fedeli fanno riferimento alla Chiesa di S. Bernardino di </a:t>
            </a:r>
            <a:r>
              <a:rPr lang="it-IT" dirty="0" err="1" smtClean="0">
                <a:latin typeface="Century Gothic" pitchFamily="34" charset="0"/>
                <a:cs typeface="Times New Roman" pitchFamily="18" charset="0"/>
              </a:rPr>
              <a:t>v.le</a:t>
            </a:r>
            <a:r>
              <a:rPr lang="it-IT" dirty="0" smtClean="0">
                <a:latin typeface="Century Gothic" pitchFamily="34" charset="0"/>
                <a:cs typeface="Times New Roman" pitchFamily="18" charset="0"/>
              </a:rPr>
              <a:t> Ungheria. La frequentano: russi, ucraini, georgiani e moldavi.</a:t>
            </a:r>
          </a:p>
          <a:p>
            <a:r>
              <a:rPr lang="it-IT" sz="2800" dirty="0" smtClean="0">
                <a:solidFill>
                  <a:srgbClr val="7030A0"/>
                </a:solidFill>
                <a:latin typeface="Century Gothic" pitchFamily="34" charset="0"/>
                <a:cs typeface="Times New Roman" pitchFamily="18" charset="0"/>
              </a:rPr>
              <a:t>Serbi ortodossi: </a:t>
            </a:r>
            <a:r>
              <a:rPr lang="it-IT" dirty="0" smtClean="0">
                <a:latin typeface="Century Gothic" pitchFamily="34" charset="0"/>
                <a:cs typeface="Times New Roman" pitchFamily="18" charset="0"/>
              </a:rPr>
              <a:t>la comunità serba di Udine fa riferimento da circa sei anni alla Chiesa di S. Vincenzo De Paoli, in via Marangoni.</a:t>
            </a:r>
          </a:p>
        </p:txBody>
      </p:sp>
    </p:spTree>
  </p:cSld>
  <p:clrMapOvr>
    <a:masterClrMapping/>
  </p:clrMapOvr>
  <p:transition>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6" name="Rettangolo 15"/>
          <p:cNvSpPr/>
          <p:nvPr/>
        </p:nvSpPr>
        <p:spPr>
          <a:xfrm>
            <a:off x="0" y="404664"/>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b="1" dirty="0">
              <a:latin typeface="Century Gothic" pitchFamily="34" charset="0"/>
              <a:cs typeface="Times New Roman" pitchFamily="18" charset="0"/>
            </a:endParaRPr>
          </a:p>
        </p:txBody>
      </p:sp>
      <p:sp>
        <p:nvSpPr>
          <p:cNvPr id="10" name="Rettangolo 9"/>
          <p:cNvSpPr/>
          <p:nvPr/>
        </p:nvSpPr>
        <p:spPr>
          <a:xfrm>
            <a:off x="0" y="260648"/>
            <a:ext cx="9144000" cy="1368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smtClean="0">
                <a:latin typeface="Century Gothic" pitchFamily="34" charset="0"/>
                <a:cs typeface="Times New Roman" pitchFamily="18" charset="0"/>
              </a:rPr>
              <a:t>Le strutture della pastorale migratoria</a:t>
            </a:r>
            <a:endParaRPr lang="it-IT" sz="4000" b="1" dirty="0">
              <a:latin typeface="Century Gothic" pitchFamily="34" charset="0"/>
              <a:cs typeface="Times New Roman" pitchFamily="18" charset="0"/>
            </a:endParaRPr>
          </a:p>
        </p:txBody>
      </p:sp>
      <p:sp>
        <p:nvSpPr>
          <p:cNvPr id="15" name="Rettangolo 14"/>
          <p:cNvSpPr/>
          <p:nvPr/>
        </p:nvSpPr>
        <p:spPr>
          <a:xfrm>
            <a:off x="755576" y="2132856"/>
            <a:ext cx="7488832" cy="461665"/>
          </a:xfrm>
          <a:prstGeom prst="rect">
            <a:avLst/>
          </a:prstGeom>
        </p:spPr>
        <p:txBody>
          <a:bodyPr wrap="square">
            <a:spAutoFit/>
          </a:bodyPr>
          <a:lstStyle/>
          <a:p>
            <a:endParaRPr lang="it-IT" sz="2400" dirty="0" smtClean="0">
              <a:latin typeface="Times New Roman" pitchFamily="18" charset="0"/>
              <a:cs typeface="Times New Roman" pitchFamily="18" charset="0"/>
            </a:endParaRPr>
          </a:p>
        </p:txBody>
      </p:sp>
      <p:sp>
        <p:nvSpPr>
          <p:cNvPr id="11" name="Rettangolo 10"/>
          <p:cNvSpPr/>
          <p:nvPr/>
        </p:nvSpPr>
        <p:spPr>
          <a:xfrm>
            <a:off x="611560" y="2060848"/>
            <a:ext cx="8208912" cy="4093428"/>
          </a:xfrm>
          <a:prstGeom prst="rect">
            <a:avLst/>
          </a:prstGeom>
        </p:spPr>
        <p:txBody>
          <a:bodyPr wrap="square">
            <a:spAutoFit/>
          </a:bodyPr>
          <a:lstStyle/>
          <a:p>
            <a:r>
              <a:rPr lang="it-IT" sz="2000" dirty="0" smtClean="0">
                <a:latin typeface="Century Gothic" pitchFamily="34" charset="0"/>
                <a:cs typeface="Times New Roman" pitchFamily="18" charset="0"/>
              </a:rPr>
              <a:t>Le strutture dedicate alla pastorale migratoria nella Chiesa sono di tre livelli. </a:t>
            </a:r>
          </a:p>
          <a:p>
            <a:r>
              <a:rPr lang="it-IT" sz="2000" dirty="0" smtClean="0">
                <a:latin typeface="Century Gothic" pitchFamily="34" charset="0"/>
                <a:cs typeface="Times New Roman" pitchFamily="18" charset="0"/>
              </a:rPr>
              <a:t>Al livello diocesano appartengono:</a:t>
            </a:r>
          </a:p>
          <a:p>
            <a:pPr indent="720000">
              <a:buFont typeface="Wingdings" pitchFamily="2" charset="2"/>
              <a:buChar char="q"/>
            </a:pPr>
            <a:r>
              <a:rPr lang="it-IT" sz="2400" dirty="0" smtClean="0">
                <a:latin typeface="Century Gothic" pitchFamily="34" charset="0"/>
                <a:cs typeface="Times New Roman" pitchFamily="18" charset="0"/>
              </a:rPr>
              <a:t>L’Ufficio </a:t>
            </a:r>
            <a:r>
              <a:rPr lang="it-IT" sz="2400" dirty="0" err="1" smtClean="0">
                <a:latin typeface="Century Gothic" pitchFamily="34" charset="0"/>
                <a:cs typeface="Times New Roman" pitchFamily="18" charset="0"/>
              </a:rPr>
              <a:t>Migrantes</a:t>
            </a:r>
            <a:endParaRPr lang="it-IT" sz="2400" dirty="0" smtClean="0">
              <a:latin typeface="Century Gothic" pitchFamily="34" charset="0"/>
              <a:cs typeface="Times New Roman" pitchFamily="18" charset="0"/>
            </a:endParaRPr>
          </a:p>
          <a:p>
            <a:pPr indent="720000">
              <a:buFont typeface="Wingdings" pitchFamily="2" charset="2"/>
              <a:buChar char="q"/>
            </a:pPr>
            <a:r>
              <a:rPr lang="it-IT" sz="2400" dirty="0" smtClean="0">
                <a:latin typeface="Century Gothic" pitchFamily="34" charset="0"/>
                <a:cs typeface="Times New Roman" pitchFamily="18" charset="0"/>
              </a:rPr>
              <a:t>La Commissione diocesana </a:t>
            </a:r>
            <a:r>
              <a:rPr lang="it-IT" sz="2400" dirty="0" err="1" smtClean="0">
                <a:latin typeface="Century Gothic" pitchFamily="34" charset="0"/>
                <a:cs typeface="Times New Roman" pitchFamily="18" charset="0"/>
              </a:rPr>
              <a:t>Migrantes</a:t>
            </a:r>
            <a:endParaRPr lang="it-IT" sz="2400" dirty="0" smtClean="0">
              <a:latin typeface="Century Gothic" pitchFamily="34" charset="0"/>
              <a:cs typeface="Times New Roman" pitchFamily="18" charset="0"/>
            </a:endParaRPr>
          </a:p>
          <a:p>
            <a:endParaRPr lang="it-IT" sz="2000" dirty="0" smtClean="0">
              <a:latin typeface="Century Gothic" pitchFamily="34" charset="0"/>
              <a:cs typeface="Times New Roman" pitchFamily="18" charset="0"/>
            </a:endParaRPr>
          </a:p>
          <a:p>
            <a:r>
              <a:rPr lang="it-IT" sz="2000" dirty="0" smtClean="0">
                <a:latin typeface="Century Gothic" pitchFamily="34" charset="0"/>
                <a:cs typeface="Times New Roman" pitchFamily="18" charset="0"/>
              </a:rPr>
              <a:t>Al livello di regione ecclesiastica appartiene:</a:t>
            </a:r>
          </a:p>
          <a:p>
            <a:pPr indent="720000">
              <a:buFont typeface="Wingdings" pitchFamily="2" charset="2"/>
              <a:buChar char="q"/>
            </a:pPr>
            <a:r>
              <a:rPr lang="it-IT" sz="2400" dirty="0" smtClean="0">
                <a:latin typeface="Century Gothic" pitchFamily="34" charset="0"/>
                <a:cs typeface="Times New Roman" pitchFamily="18" charset="0"/>
              </a:rPr>
              <a:t>La Commissione regionale Triveneta</a:t>
            </a:r>
          </a:p>
          <a:p>
            <a:endParaRPr lang="it-IT" sz="2000" dirty="0" smtClean="0">
              <a:latin typeface="Century Gothic" pitchFamily="34" charset="0"/>
              <a:cs typeface="Times New Roman" pitchFamily="18" charset="0"/>
            </a:endParaRPr>
          </a:p>
          <a:p>
            <a:r>
              <a:rPr lang="it-IT" sz="2000" dirty="0" smtClean="0">
                <a:latin typeface="Century Gothic" pitchFamily="34" charset="0"/>
                <a:cs typeface="Times New Roman" pitchFamily="18" charset="0"/>
              </a:rPr>
              <a:t>Al livello nazionale appartengono due organismi della CEI:</a:t>
            </a:r>
          </a:p>
          <a:p>
            <a:pPr indent="720000">
              <a:buFont typeface="Wingdings" pitchFamily="2" charset="2"/>
              <a:buChar char="q"/>
            </a:pPr>
            <a:r>
              <a:rPr lang="it-IT" sz="2400" dirty="0" smtClean="0">
                <a:latin typeface="Century Gothic" pitchFamily="34" charset="0"/>
                <a:cs typeface="Times New Roman" pitchFamily="18" charset="0"/>
              </a:rPr>
              <a:t>La </a:t>
            </a:r>
            <a:r>
              <a:rPr lang="it-IT" sz="2400" dirty="0">
                <a:latin typeface="Century Gothic" pitchFamily="34" charset="0"/>
                <a:cs typeface="Times New Roman" pitchFamily="18" charset="0"/>
              </a:rPr>
              <a:t>Commissione episcopale per le migrazioni </a:t>
            </a:r>
            <a:endParaRPr lang="it-IT" sz="2400" dirty="0" smtClean="0">
              <a:latin typeface="Century Gothic" pitchFamily="34" charset="0"/>
              <a:cs typeface="Times New Roman" pitchFamily="18" charset="0"/>
            </a:endParaRPr>
          </a:p>
          <a:p>
            <a:pPr indent="720000">
              <a:buFont typeface="Wingdings" pitchFamily="2" charset="2"/>
              <a:buChar char="q"/>
            </a:pPr>
            <a:r>
              <a:rPr lang="it-IT" sz="2400" dirty="0" smtClean="0">
                <a:latin typeface="Century Gothic" pitchFamily="34" charset="0"/>
                <a:cs typeface="Times New Roman" pitchFamily="18" charset="0"/>
              </a:rPr>
              <a:t>La Fondazione </a:t>
            </a:r>
            <a:r>
              <a:rPr lang="it-IT" sz="2400" dirty="0" err="1" smtClean="0">
                <a:latin typeface="Century Gothic" pitchFamily="34" charset="0"/>
                <a:cs typeface="Times New Roman" pitchFamily="18" charset="0"/>
              </a:rPr>
              <a:t>Migrantes</a:t>
            </a:r>
            <a:endParaRPr lang="it-IT" sz="2400" dirty="0">
              <a:latin typeface="Century Gothic" pitchFamily="34" charset="0"/>
              <a:cs typeface="Times New Roman" pitchFamily="18" charset="0"/>
            </a:endParaRPr>
          </a:p>
        </p:txBody>
      </p:sp>
    </p:spTree>
  </p:cSld>
  <p:clrMapOvr>
    <a:masterClrMapping/>
  </p:clrMapOvr>
  <p:transition>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6" name="Rettangolo 15"/>
          <p:cNvSpPr/>
          <p:nvPr/>
        </p:nvSpPr>
        <p:spPr>
          <a:xfrm>
            <a:off x="0" y="404664"/>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b="1" dirty="0">
              <a:latin typeface="Century Gothic" pitchFamily="34" charset="0"/>
              <a:cs typeface="Times New Roman" pitchFamily="18" charset="0"/>
            </a:endParaRPr>
          </a:p>
        </p:txBody>
      </p:sp>
      <p:sp>
        <p:nvSpPr>
          <p:cNvPr id="10" name="Rettangolo 9"/>
          <p:cNvSpPr/>
          <p:nvPr/>
        </p:nvSpPr>
        <p:spPr>
          <a:xfrm>
            <a:off x="0" y="260648"/>
            <a:ext cx="9144000" cy="1368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smtClean="0">
                <a:latin typeface="Century Gothic" pitchFamily="34" charset="0"/>
                <a:cs typeface="Times New Roman" pitchFamily="18" charset="0"/>
              </a:rPr>
              <a:t>L’Ufficio diocesano </a:t>
            </a:r>
            <a:r>
              <a:rPr lang="it-IT" sz="4000" b="1" dirty="0" err="1" smtClean="0">
                <a:latin typeface="Century Gothic" pitchFamily="34" charset="0"/>
                <a:cs typeface="Times New Roman" pitchFamily="18" charset="0"/>
              </a:rPr>
              <a:t>Migrantes</a:t>
            </a:r>
            <a:endParaRPr lang="it-IT" sz="4000" b="1" dirty="0">
              <a:latin typeface="Century Gothic" pitchFamily="34" charset="0"/>
              <a:cs typeface="Times New Roman" pitchFamily="18" charset="0"/>
            </a:endParaRPr>
          </a:p>
        </p:txBody>
      </p:sp>
      <p:sp>
        <p:nvSpPr>
          <p:cNvPr id="15" name="Rettangolo 14"/>
          <p:cNvSpPr/>
          <p:nvPr/>
        </p:nvSpPr>
        <p:spPr>
          <a:xfrm>
            <a:off x="755576" y="2132856"/>
            <a:ext cx="7488832" cy="461665"/>
          </a:xfrm>
          <a:prstGeom prst="rect">
            <a:avLst/>
          </a:prstGeom>
        </p:spPr>
        <p:txBody>
          <a:bodyPr wrap="square">
            <a:spAutoFit/>
          </a:bodyPr>
          <a:lstStyle/>
          <a:p>
            <a:endParaRPr lang="it-IT" sz="2400" dirty="0" smtClean="0">
              <a:latin typeface="Times New Roman" pitchFamily="18" charset="0"/>
              <a:cs typeface="Times New Roman" pitchFamily="18" charset="0"/>
            </a:endParaRPr>
          </a:p>
        </p:txBody>
      </p:sp>
      <p:sp>
        <p:nvSpPr>
          <p:cNvPr id="11" name="Rettangolo 10"/>
          <p:cNvSpPr/>
          <p:nvPr/>
        </p:nvSpPr>
        <p:spPr>
          <a:xfrm>
            <a:off x="611560" y="2274838"/>
            <a:ext cx="7776864" cy="939360"/>
          </a:xfrm>
          <a:prstGeom prst="rect">
            <a:avLst/>
          </a:prstGeom>
        </p:spPr>
        <p:txBody>
          <a:bodyPr wrap="square">
            <a:spAutoFit/>
          </a:bodyPr>
          <a:lstStyle/>
          <a:p>
            <a:pPr>
              <a:lnSpc>
                <a:spcPct val="200000"/>
              </a:lnSpc>
            </a:pPr>
            <a:endParaRPr lang="it-IT" sz="3200" b="1" i="1" dirty="0">
              <a:solidFill>
                <a:srgbClr val="7030A0"/>
              </a:solidFill>
            </a:endParaRPr>
          </a:p>
        </p:txBody>
      </p:sp>
      <p:sp>
        <p:nvSpPr>
          <p:cNvPr id="12" name="Rettangolo 11"/>
          <p:cNvSpPr/>
          <p:nvPr/>
        </p:nvSpPr>
        <p:spPr>
          <a:xfrm>
            <a:off x="611560" y="1916832"/>
            <a:ext cx="7992888" cy="4308872"/>
          </a:xfrm>
          <a:prstGeom prst="rect">
            <a:avLst/>
          </a:prstGeom>
        </p:spPr>
        <p:txBody>
          <a:bodyPr wrap="square">
            <a:spAutoFit/>
          </a:bodyPr>
          <a:lstStyle/>
          <a:p>
            <a:r>
              <a:rPr lang="it-IT" sz="3600" b="1" i="1" dirty="0" smtClean="0">
                <a:solidFill>
                  <a:srgbClr val="7030A0"/>
                </a:solidFill>
                <a:latin typeface="Times New Roman" pitchFamily="18" charset="0"/>
                <a:cs typeface="Times New Roman" pitchFamily="18" charset="0"/>
              </a:rPr>
              <a:t>Ambiti</a:t>
            </a:r>
            <a:r>
              <a:rPr lang="it-IT" sz="3600" i="1" dirty="0" smtClean="0">
                <a:latin typeface="Times New Roman" pitchFamily="18" charset="0"/>
                <a:cs typeface="Times New Roman" pitchFamily="18" charset="0"/>
              </a:rPr>
              <a:t>:</a:t>
            </a:r>
          </a:p>
          <a:p>
            <a:endParaRPr lang="it-IT" sz="1600" i="1" dirty="0" smtClean="0">
              <a:latin typeface="Times New Roman" pitchFamily="18" charset="0"/>
              <a:cs typeface="Times New Roman" pitchFamily="18" charset="0"/>
            </a:endParaRPr>
          </a:p>
          <a:p>
            <a:pPr marL="540000" indent="-540000">
              <a:spcAft>
                <a:spcPts val="1200"/>
              </a:spcAft>
              <a:buFont typeface="Wingdings" pitchFamily="2" charset="2"/>
              <a:buChar char="q"/>
            </a:pPr>
            <a:r>
              <a:rPr lang="it-IT" sz="3200" dirty="0" smtClean="0">
                <a:latin typeface="Century Gothic" pitchFamily="34" charset="0"/>
                <a:cs typeface="Times New Roman" pitchFamily="18" charset="0"/>
              </a:rPr>
              <a:t>Immigrati stranieri;</a:t>
            </a:r>
          </a:p>
          <a:p>
            <a:pPr marL="540000" indent="-540000">
              <a:spcAft>
                <a:spcPts val="1200"/>
              </a:spcAft>
              <a:buFont typeface="Wingdings" pitchFamily="2" charset="2"/>
              <a:buChar char="q"/>
            </a:pPr>
            <a:r>
              <a:rPr lang="it-IT" sz="3200" dirty="0" smtClean="0">
                <a:latin typeface="Century Gothic" pitchFamily="34" charset="0"/>
                <a:cs typeface="Times New Roman" pitchFamily="18" charset="0"/>
              </a:rPr>
              <a:t>Emigrati italiani;</a:t>
            </a:r>
          </a:p>
          <a:p>
            <a:pPr marL="540000" indent="-540000">
              <a:spcAft>
                <a:spcPts val="1200"/>
              </a:spcAft>
              <a:buFont typeface="Wingdings" pitchFamily="2" charset="2"/>
              <a:buChar char="q"/>
            </a:pPr>
            <a:r>
              <a:rPr lang="it-IT" sz="3200" dirty="0" err="1" smtClean="0">
                <a:latin typeface="Century Gothic" pitchFamily="34" charset="0"/>
                <a:cs typeface="Times New Roman" pitchFamily="18" charset="0"/>
              </a:rPr>
              <a:t>Fieranti</a:t>
            </a:r>
            <a:r>
              <a:rPr lang="it-IT" sz="3200" dirty="0" smtClean="0">
                <a:latin typeface="Century Gothic" pitchFamily="34" charset="0"/>
                <a:cs typeface="Times New Roman" pitchFamily="18" charset="0"/>
              </a:rPr>
              <a:t>, circensi, </a:t>
            </a:r>
            <a:r>
              <a:rPr lang="it-IT" sz="3200" dirty="0" err="1" smtClean="0">
                <a:latin typeface="Century Gothic" pitchFamily="34" charset="0"/>
                <a:cs typeface="Times New Roman" pitchFamily="18" charset="0"/>
              </a:rPr>
              <a:t>lunaparkisti</a:t>
            </a:r>
            <a:r>
              <a:rPr lang="it-IT" sz="3200" dirty="0" smtClean="0">
                <a:latin typeface="Century Gothic" pitchFamily="34" charset="0"/>
                <a:cs typeface="Times New Roman" pitchFamily="18" charset="0"/>
              </a:rPr>
              <a:t> e, in genere, la gente dello spettacolo viaggiante; </a:t>
            </a:r>
          </a:p>
          <a:p>
            <a:pPr marL="540000" indent="-540000">
              <a:spcAft>
                <a:spcPts val="1200"/>
              </a:spcAft>
              <a:buFont typeface="Wingdings" pitchFamily="2" charset="2"/>
              <a:buChar char="q"/>
            </a:pPr>
            <a:r>
              <a:rPr lang="it-IT" sz="3200" dirty="0" smtClean="0">
                <a:latin typeface="Century Gothic" pitchFamily="34" charset="0"/>
                <a:cs typeface="Times New Roman" pitchFamily="18" charset="0"/>
              </a:rPr>
              <a:t>Rom e Sinti</a:t>
            </a:r>
            <a:endParaRPr lang="it-IT" sz="3200" dirty="0">
              <a:latin typeface="Century Gothic" pitchFamily="34" charset="0"/>
              <a:cs typeface="Times New Roman" pitchFamily="18" charset="0"/>
            </a:endParaRPr>
          </a:p>
        </p:txBody>
      </p:sp>
    </p:spTree>
    <p:extLst>
      <p:ext uri="{BB962C8B-B14F-4D97-AF65-F5344CB8AC3E}">
        <p14:creationId xmlns:p14="http://schemas.microsoft.com/office/powerpoint/2010/main" xmlns="" val="1126026340"/>
      </p:ext>
    </p:extLst>
  </p:cSld>
  <p:clrMapOvr>
    <a:masterClrMapping/>
  </p:clrMapOvr>
  <p:transition>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6" name="Rettangolo 15"/>
          <p:cNvSpPr/>
          <p:nvPr/>
        </p:nvSpPr>
        <p:spPr>
          <a:xfrm>
            <a:off x="0" y="404664"/>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b="1" dirty="0">
              <a:latin typeface="Century Gothic" pitchFamily="34" charset="0"/>
              <a:cs typeface="Times New Roman" pitchFamily="18" charset="0"/>
            </a:endParaRPr>
          </a:p>
        </p:txBody>
      </p:sp>
      <p:sp>
        <p:nvSpPr>
          <p:cNvPr id="10" name="Rettangolo 9"/>
          <p:cNvSpPr/>
          <p:nvPr/>
        </p:nvSpPr>
        <p:spPr>
          <a:xfrm>
            <a:off x="0" y="260648"/>
            <a:ext cx="9144000" cy="1368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smtClean="0">
                <a:latin typeface="Century Gothic" pitchFamily="34" charset="0"/>
                <a:cs typeface="Times New Roman" pitchFamily="18" charset="0"/>
              </a:rPr>
              <a:t>L’Ufficio diocesano </a:t>
            </a:r>
            <a:r>
              <a:rPr lang="it-IT" sz="4000" b="1" dirty="0" err="1" smtClean="0">
                <a:latin typeface="Century Gothic" pitchFamily="34" charset="0"/>
                <a:cs typeface="Times New Roman" pitchFamily="18" charset="0"/>
              </a:rPr>
              <a:t>Migrantes</a:t>
            </a:r>
            <a:endParaRPr lang="it-IT" sz="4000" b="1" dirty="0">
              <a:latin typeface="Century Gothic" pitchFamily="34" charset="0"/>
              <a:cs typeface="Times New Roman" pitchFamily="18" charset="0"/>
            </a:endParaRPr>
          </a:p>
        </p:txBody>
      </p:sp>
      <p:sp>
        <p:nvSpPr>
          <p:cNvPr id="15" name="Rettangolo 14"/>
          <p:cNvSpPr/>
          <p:nvPr/>
        </p:nvSpPr>
        <p:spPr>
          <a:xfrm>
            <a:off x="755576" y="2132856"/>
            <a:ext cx="7488832" cy="461665"/>
          </a:xfrm>
          <a:prstGeom prst="rect">
            <a:avLst/>
          </a:prstGeom>
        </p:spPr>
        <p:txBody>
          <a:bodyPr wrap="square">
            <a:spAutoFit/>
          </a:bodyPr>
          <a:lstStyle/>
          <a:p>
            <a:endParaRPr lang="it-IT" sz="2400" dirty="0" smtClean="0">
              <a:latin typeface="Times New Roman" pitchFamily="18" charset="0"/>
              <a:cs typeface="Times New Roman" pitchFamily="18" charset="0"/>
            </a:endParaRPr>
          </a:p>
        </p:txBody>
      </p:sp>
      <p:sp>
        <p:nvSpPr>
          <p:cNvPr id="11" name="Rettangolo 10"/>
          <p:cNvSpPr/>
          <p:nvPr/>
        </p:nvSpPr>
        <p:spPr>
          <a:xfrm>
            <a:off x="611560" y="2274838"/>
            <a:ext cx="7776864" cy="939360"/>
          </a:xfrm>
          <a:prstGeom prst="rect">
            <a:avLst/>
          </a:prstGeom>
        </p:spPr>
        <p:txBody>
          <a:bodyPr wrap="square">
            <a:spAutoFit/>
          </a:bodyPr>
          <a:lstStyle/>
          <a:p>
            <a:pPr>
              <a:lnSpc>
                <a:spcPct val="200000"/>
              </a:lnSpc>
            </a:pPr>
            <a:endParaRPr lang="it-IT" sz="3200" b="1" i="1" dirty="0">
              <a:solidFill>
                <a:srgbClr val="7030A0"/>
              </a:solidFill>
            </a:endParaRPr>
          </a:p>
        </p:txBody>
      </p:sp>
      <p:sp>
        <p:nvSpPr>
          <p:cNvPr id="12" name="Rettangolo 11"/>
          <p:cNvSpPr/>
          <p:nvPr/>
        </p:nvSpPr>
        <p:spPr>
          <a:xfrm>
            <a:off x="611560" y="1916832"/>
            <a:ext cx="7992888" cy="4262705"/>
          </a:xfrm>
          <a:prstGeom prst="rect">
            <a:avLst/>
          </a:prstGeom>
        </p:spPr>
        <p:txBody>
          <a:bodyPr wrap="square">
            <a:spAutoFit/>
          </a:bodyPr>
          <a:lstStyle/>
          <a:p>
            <a:r>
              <a:rPr lang="it-IT" sz="3600" b="1" i="1" dirty="0" smtClean="0">
                <a:solidFill>
                  <a:srgbClr val="7030A0"/>
                </a:solidFill>
                <a:latin typeface="Times New Roman" pitchFamily="18" charset="0"/>
                <a:cs typeface="Times New Roman" pitchFamily="18" charset="0"/>
              </a:rPr>
              <a:t>Compiti</a:t>
            </a:r>
            <a:r>
              <a:rPr lang="it-IT" sz="3600" i="1" dirty="0" smtClean="0">
                <a:latin typeface="Times New Roman" pitchFamily="18" charset="0"/>
                <a:cs typeface="Times New Roman" pitchFamily="18" charset="0"/>
              </a:rPr>
              <a:t>:</a:t>
            </a:r>
          </a:p>
          <a:p>
            <a:endParaRPr lang="it-IT" sz="1600" i="1" dirty="0" smtClean="0">
              <a:latin typeface="Times New Roman" pitchFamily="18" charset="0"/>
              <a:cs typeface="Times New Roman" pitchFamily="18" charset="0"/>
            </a:endParaRPr>
          </a:p>
          <a:p>
            <a:pPr marL="540000" indent="-540000">
              <a:spcAft>
                <a:spcPts val="1200"/>
              </a:spcAft>
              <a:buFont typeface="Wingdings" pitchFamily="2" charset="2"/>
              <a:buChar char="q"/>
            </a:pPr>
            <a:r>
              <a:rPr lang="it-IT" sz="2100" dirty="0" smtClean="0">
                <a:latin typeface="Century Gothic" pitchFamily="34" charset="0"/>
                <a:cs typeface="Times New Roman" pitchFamily="18" charset="0"/>
              </a:rPr>
              <a:t>Studiare i problemi delle migrazioni e documentarne la situazione e le esigenze nel territorio, mettendo in luce le implicanze e le urgenze  pastorali;</a:t>
            </a:r>
          </a:p>
          <a:p>
            <a:pPr marL="540000" indent="-540000">
              <a:spcAft>
                <a:spcPts val="1200"/>
              </a:spcAft>
              <a:buFont typeface="Wingdings" pitchFamily="2" charset="2"/>
              <a:buChar char="q"/>
            </a:pPr>
            <a:r>
              <a:rPr lang="it-IT" sz="2100" dirty="0" smtClean="0">
                <a:latin typeface="Century Gothic" pitchFamily="34" charset="0"/>
                <a:cs typeface="Times New Roman" pitchFamily="18" charset="0"/>
              </a:rPr>
              <a:t>Coordinare le iniziative diocesane a favore dei migranti;</a:t>
            </a:r>
          </a:p>
          <a:p>
            <a:pPr marL="540000" indent="-540000">
              <a:spcAft>
                <a:spcPts val="1200"/>
              </a:spcAft>
              <a:buFont typeface="Wingdings" pitchFamily="2" charset="2"/>
              <a:buChar char="q"/>
            </a:pPr>
            <a:r>
              <a:rPr lang="it-IT" sz="2100" dirty="0" smtClean="0">
                <a:latin typeface="Century Gothic" pitchFamily="34" charset="0"/>
                <a:cs typeface="Times New Roman" pitchFamily="18" charset="0"/>
              </a:rPr>
              <a:t>Promuovere nelle comunità cristiane lo spirito di accoglienza e il servizio pastorale per i migranti cattolici; </a:t>
            </a:r>
          </a:p>
          <a:p>
            <a:pPr marL="540000" indent="-540000">
              <a:spcAft>
                <a:spcPts val="1200"/>
              </a:spcAft>
              <a:buFont typeface="Wingdings" pitchFamily="2" charset="2"/>
              <a:buChar char="q"/>
            </a:pPr>
            <a:r>
              <a:rPr lang="it-IT" sz="2100" dirty="0" smtClean="0">
                <a:latin typeface="Century Gothic" pitchFamily="34" charset="0"/>
                <a:cs typeface="Times New Roman" pitchFamily="18" charset="0"/>
              </a:rPr>
              <a:t>Favorire il dialogo tra cristiani di altre confessioni e credenti di altre religioni.</a:t>
            </a:r>
            <a:endParaRPr lang="it-IT" sz="2100" dirty="0">
              <a:latin typeface="Century Gothic" pitchFamily="34" charset="0"/>
              <a:cs typeface="Times New Roman" pitchFamily="18" charset="0"/>
            </a:endParaRPr>
          </a:p>
        </p:txBody>
      </p:sp>
    </p:spTree>
  </p:cSld>
  <p:clrMapOvr>
    <a:masterClrMapping/>
  </p:clrMapOvr>
  <p:transition>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6" name="Rettangolo 15"/>
          <p:cNvSpPr/>
          <p:nvPr/>
        </p:nvSpPr>
        <p:spPr>
          <a:xfrm>
            <a:off x="0" y="404664"/>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b="1" dirty="0">
              <a:latin typeface="Century Gothic" pitchFamily="34" charset="0"/>
              <a:cs typeface="Times New Roman" pitchFamily="18" charset="0"/>
            </a:endParaRPr>
          </a:p>
        </p:txBody>
      </p:sp>
      <p:sp>
        <p:nvSpPr>
          <p:cNvPr id="15" name="Rettangolo 14"/>
          <p:cNvSpPr/>
          <p:nvPr/>
        </p:nvSpPr>
        <p:spPr>
          <a:xfrm>
            <a:off x="755576" y="2132856"/>
            <a:ext cx="7488832" cy="461665"/>
          </a:xfrm>
          <a:prstGeom prst="rect">
            <a:avLst/>
          </a:prstGeom>
        </p:spPr>
        <p:txBody>
          <a:bodyPr wrap="square">
            <a:spAutoFit/>
          </a:bodyPr>
          <a:lstStyle/>
          <a:p>
            <a:endParaRPr lang="it-IT" sz="2400" dirty="0" smtClean="0">
              <a:latin typeface="Times New Roman" pitchFamily="18" charset="0"/>
              <a:cs typeface="Times New Roman" pitchFamily="18" charset="0"/>
            </a:endParaRPr>
          </a:p>
        </p:txBody>
      </p:sp>
      <p:sp>
        <p:nvSpPr>
          <p:cNvPr id="11" name="Rettangolo 10"/>
          <p:cNvSpPr/>
          <p:nvPr/>
        </p:nvSpPr>
        <p:spPr>
          <a:xfrm>
            <a:off x="611560" y="2274838"/>
            <a:ext cx="7776864" cy="939360"/>
          </a:xfrm>
          <a:prstGeom prst="rect">
            <a:avLst/>
          </a:prstGeom>
        </p:spPr>
        <p:txBody>
          <a:bodyPr wrap="square">
            <a:spAutoFit/>
          </a:bodyPr>
          <a:lstStyle/>
          <a:p>
            <a:pPr>
              <a:lnSpc>
                <a:spcPct val="200000"/>
              </a:lnSpc>
            </a:pPr>
            <a:endParaRPr lang="it-IT" sz="3200" b="1" i="1" dirty="0">
              <a:solidFill>
                <a:srgbClr val="7030A0"/>
              </a:solidFill>
            </a:endParaRPr>
          </a:p>
        </p:txBody>
      </p:sp>
      <p:sp>
        <p:nvSpPr>
          <p:cNvPr id="12" name="Rettangolo 11"/>
          <p:cNvSpPr/>
          <p:nvPr/>
        </p:nvSpPr>
        <p:spPr>
          <a:xfrm>
            <a:off x="611560" y="1988840"/>
            <a:ext cx="7776864" cy="1015663"/>
          </a:xfrm>
          <a:prstGeom prst="rect">
            <a:avLst/>
          </a:prstGeom>
        </p:spPr>
        <p:txBody>
          <a:bodyPr wrap="square">
            <a:spAutoFit/>
          </a:bodyPr>
          <a:lstStyle/>
          <a:p>
            <a:r>
              <a:rPr lang="it-IT" sz="3600" b="1" i="1" dirty="0" smtClean="0">
                <a:solidFill>
                  <a:srgbClr val="7030A0"/>
                </a:solidFill>
                <a:latin typeface="Times New Roman" pitchFamily="18" charset="0"/>
                <a:cs typeface="Times New Roman" pitchFamily="18" charset="0"/>
              </a:rPr>
              <a:t>Compiti (segue)</a:t>
            </a:r>
            <a:r>
              <a:rPr lang="it-IT" sz="3600" i="1" dirty="0" smtClean="0">
                <a:latin typeface="Times New Roman" pitchFamily="18" charset="0"/>
                <a:cs typeface="Times New Roman" pitchFamily="18" charset="0"/>
              </a:rPr>
              <a:t>:</a:t>
            </a:r>
          </a:p>
          <a:p>
            <a:pPr>
              <a:spcAft>
                <a:spcPts val="1200"/>
              </a:spcAft>
            </a:pPr>
            <a:endParaRPr lang="it-IT" sz="2400" i="1" dirty="0">
              <a:latin typeface="Times New Roman" pitchFamily="18" charset="0"/>
              <a:cs typeface="Times New Roman" pitchFamily="18" charset="0"/>
            </a:endParaRPr>
          </a:p>
        </p:txBody>
      </p:sp>
      <p:sp>
        <p:nvSpPr>
          <p:cNvPr id="14" name="Rettangolo 13"/>
          <p:cNvSpPr/>
          <p:nvPr/>
        </p:nvSpPr>
        <p:spPr>
          <a:xfrm>
            <a:off x="539552" y="2780928"/>
            <a:ext cx="7992888" cy="3447098"/>
          </a:xfrm>
          <a:prstGeom prst="rect">
            <a:avLst/>
          </a:prstGeom>
        </p:spPr>
        <p:txBody>
          <a:bodyPr wrap="square">
            <a:spAutoFit/>
          </a:bodyPr>
          <a:lstStyle/>
          <a:p>
            <a:pPr marL="540000" indent="-540000">
              <a:spcAft>
                <a:spcPts val="1200"/>
              </a:spcAft>
              <a:buFont typeface="Wingdings" pitchFamily="2" charset="2"/>
              <a:buChar char="q"/>
            </a:pPr>
            <a:r>
              <a:rPr lang="it-IT" sz="2200" dirty="0" smtClean="0">
                <a:latin typeface="Century Gothic" pitchFamily="34" charset="0"/>
                <a:cs typeface="Times New Roman" pitchFamily="18" charset="0"/>
              </a:rPr>
              <a:t>Promuovere direttamente e aderire a iniziative che assicurino la presenza e il contributo specifico della Chiesa udinese ai problemi delle migrazioni;</a:t>
            </a:r>
          </a:p>
          <a:p>
            <a:pPr marL="540000" indent="-540000">
              <a:spcAft>
                <a:spcPts val="1200"/>
              </a:spcAft>
              <a:buFont typeface="Wingdings" pitchFamily="2" charset="2"/>
              <a:buChar char="q"/>
            </a:pPr>
            <a:r>
              <a:rPr lang="it-IT" sz="2200" dirty="0" smtClean="0">
                <a:latin typeface="Century Gothic" pitchFamily="34" charset="0"/>
                <a:cs typeface="Times New Roman" pitchFamily="18" charset="0"/>
              </a:rPr>
              <a:t>Animare la «Giornata per le migrazioni», proponendo iniziative per la sensibilizzazione delle comunità cristiane;</a:t>
            </a:r>
          </a:p>
          <a:p>
            <a:pPr marL="540000" indent="-540000">
              <a:spcAft>
                <a:spcPts val="1200"/>
              </a:spcAft>
              <a:buFont typeface="Wingdings" pitchFamily="2" charset="2"/>
              <a:buChar char="q"/>
            </a:pPr>
            <a:r>
              <a:rPr lang="it-IT" sz="2200" dirty="0" smtClean="0">
                <a:latin typeface="Century Gothic" pitchFamily="34" charset="0"/>
                <a:cs typeface="Times New Roman" pitchFamily="18" charset="0"/>
              </a:rPr>
              <a:t>Tenere i rapporti con i sacerdoti, diaconi , religiosi e laici che operano con i migranti e con gli uffici ed enti che si occupano dei problemi delle migrazioni</a:t>
            </a:r>
            <a:endParaRPr lang="it-IT" sz="2200" dirty="0">
              <a:latin typeface="Century Gothic" pitchFamily="34" charset="0"/>
              <a:cs typeface="Times New Roman" pitchFamily="18" charset="0"/>
            </a:endParaRPr>
          </a:p>
        </p:txBody>
      </p:sp>
      <p:sp>
        <p:nvSpPr>
          <p:cNvPr id="17" name="Rettangolo 16"/>
          <p:cNvSpPr/>
          <p:nvPr/>
        </p:nvSpPr>
        <p:spPr>
          <a:xfrm>
            <a:off x="0" y="260648"/>
            <a:ext cx="9144000" cy="1368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smtClean="0">
                <a:latin typeface="Century Gothic" pitchFamily="34" charset="0"/>
                <a:cs typeface="Times New Roman" pitchFamily="18" charset="0"/>
              </a:rPr>
              <a:t>L’Ufficio diocesano </a:t>
            </a:r>
            <a:r>
              <a:rPr lang="it-IT" sz="4000" b="1" dirty="0" err="1" smtClean="0">
                <a:latin typeface="Century Gothic" pitchFamily="34" charset="0"/>
                <a:cs typeface="Times New Roman" pitchFamily="18" charset="0"/>
              </a:rPr>
              <a:t>Migrantes</a:t>
            </a:r>
            <a:endParaRPr lang="it-IT" sz="4000" b="1" dirty="0">
              <a:latin typeface="Century Gothic" pitchFamily="34" charset="0"/>
              <a:cs typeface="Times New Roman" pitchFamily="18" charset="0"/>
            </a:endParaRPr>
          </a:p>
        </p:txBody>
      </p:sp>
    </p:spTree>
  </p:cSld>
  <p:clrMapOvr>
    <a:masterClrMapping/>
  </p:clrMapOvr>
  <p:transition>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6" name="Rettangolo 15"/>
          <p:cNvSpPr/>
          <p:nvPr/>
        </p:nvSpPr>
        <p:spPr>
          <a:xfrm>
            <a:off x="0" y="404664"/>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b="1" dirty="0">
              <a:latin typeface="Century Gothic" pitchFamily="34" charset="0"/>
              <a:cs typeface="Times New Roman" pitchFamily="18" charset="0"/>
            </a:endParaRPr>
          </a:p>
        </p:txBody>
      </p:sp>
      <p:sp>
        <p:nvSpPr>
          <p:cNvPr id="15" name="Rettangolo 14"/>
          <p:cNvSpPr/>
          <p:nvPr/>
        </p:nvSpPr>
        <p:spPr>
          <a:xfrm>
            <a:off x="755576" y="2132856"/>
            <a:ext cx="7488832" cy="461665"/>
          </a:xfrm>
          <a:prstGeom prst="rect">
            <a:avLst/>
          </a:prstGeom>
        </p:spPr>
        <p:txBody>
          <a:bodyPr wrap="square">
            <a:spAutoFit/>
          </a:bodyPr>
          <a:lstStyle/>
          <a:p>
            <a:endParaRPr lang="it-IT" sz="2400" dirty="0" smtClean="0">
              <a:latin typeface="Times New Roman" pitchFamily="18" charset="0"/>
              <a:cs typeface="Times New Roman" pitchFamily="18" charset="0"/>
            </a:endParaRPr>
          </a:p>
        </p:txBody>
      </p:sp>
      <p:sp>
        <p:nvSpPr>
          <p:cNvPr id="11" name="Rettangolo 10"/>
          <p:cNvSpPr/>
          <p:nvPr/>
        </p:nvSpPr>
        <p:spPr>
          <a:xfrm>
            <a:off x="611560" y="2274838"/>
            <a:ext cx="7776864" cy="939360"/>
          </a:xfrm>
          <a:prstGeom prst="rect">
            <a:avLst/>
          </a:prstGeom>
        </p:spPr>
        <p:txBody>
          <a:bodyPr wrap="square">
            <a:spAutoFit/>
          </a:bodyPr>
          <a:lstStyle/>
          <a:p>
            <a:pPr>
              <a:lnSpc>
                <a:spcPct val="200000"/>
              </a:lnSpc>
            </a:pPr>
            <a:endParaRPr lang="it-IT" sz="3200" b="1" i="1" dirty="0">
              <a:solidFill>
                <a:srgbClr val="7030A0"/>
              </a:solidFill>
            </a:endParaRPr>
          </a:p>
        </p:txBody>
      </p:sp>
      <p:sp>
        <p:nvSpPr>
          <p:cNvPr id="12" name="Rettangolo 11"/>
          <p:cNvSpPr/>
          <p:nvPr/>
        </p:nvSpPr>
        <p:spPr>
          <a:xfrm>
            <a:off x="611560" y="2204864"/>
            <a:ext cx="7776864" cy="461665"/>
          </a:xfrm>
          <a:prstGeom prst="rect">
            <a:avLst/>
          </a:prstGeom>
        </p:spPr>
        <p:txBody>
          <a:bodyPr wrap="square">
            <a:spAutoFit/>
          </a:bodyPr>
          <a:lstStyle/>
          <a:p>
            <a:pPr>
              <a:spcAft>
                <a:spcPts val="1200"/>
              </a:spcAft>
            </a:pPr>
            <a:endParaRPr lang="it-IT" sz="2400" i="1" dirty="0">
              <a:latin typeface="Times New Roman" pitchFamily="18" charset="0"/>
              <a:cs typeface="Times New Roman" pitchFamily="18" charset="0"/>
            </a:endParaRPr>
          </a:p>
        </p:txBody>
      </p:sp>
      <p:sp>
        <p:nvSpPr>
          <p:cNvPr id="14" name="Rettangolo 13"/>
          <p:cNvSpPr/>
          <p:nvPr/>
        </p:nvSpPr>
        <p:spPr>
          <a:xfrm>
            <a:off x="539552" y="2924944"/>
            <a:ext cx="7992888" cy="461665"/>
          </a:xfrm>
          <a:prstGeom prst="rect">
            <a:avLst/>
          </a:prstGeom>
        </p:spPr>
        <p:txBody>
          <a:bodyPr wrap="square">
            <a:spAutoFit/>
          </a:bodyPr>
          <a:lstStyle/>
          <a:p>
            <a:pPr>
              <a:spcAft>
                <a:spcPts val="1200"/>
              </a:spcAft>
            </a:pPr>
            <a:endParaRPr lang="it-IT" sz="2400" dirty="0">
              <a:latin typeface="Times New Roman" pitchFamily="18" charset="0"/>
              <a:cs typeface="Times New Roman" pitchFamily="18" charset="0"/>
            </a:endParaRPr>
          </a:p>
        </p:txBody>
      </p:sp>
      <p:sp>
        <p:nvSpPr>
          <p:cNvPr id="17" name="Rettangolo 16"/>
          <p:cNvSpPr/>
          <p:nvPr/>
        </p:nvSpPr>
        <p:spPr>
          <a:xfrm>
            <a:off x="827584" y="2132856"/>
            <a:ext cx="7416824" cy="4247317"/>
          </a:xfrm>
          <a:prstGeom prst="rect">
            <a:avLst/>
          </a:prstGeom>
        </p:spPr>
        <p:txBody>
          <a:bodyPr wrap="square">
            <a:spAutoFit/>
          </a:bodyPr>
          <a:lstStyle/>
          <a:p>
            <a:r>
              <a:rPr lang="it-IT" sz="3600" b="1" i="1" dirty="0" smtClean="0">
                <a:solidFill>
                  <a:srgbClr val="7030A0"/>
                </a:solidFill>
                <a:latin typeface="Times New Roman" pitchFamily="18" charset="0"/>
                <a:cs typeface="Times New Roman" pitchFamily="18" charset="0"/>
              </a:rPr>
              <a:t>Il Direttore</a:t>
            </a:r>
            <a:r>
              <a:rPr lang="it-IT" sz="2400" i="1" dirty="0" smtClean="0">
                <a:solidFill>
                  <a:srgbClr val="7030A0"/>
                </a:solidFill>
              </a:rPr>
              <a:t>:</a:t>
            </a:r>
          </a:p>
          <a:p>
            <a:endParaRPr lang="it-IT" sz="2400" dirty="0" smtClean="0">
              <a:solidFill>
                <a:srgbClr val="7030A0"/>
              </a:solidFill>
            </a:endParaRPr>
          </a:p>
          <a:p>
            <a:pPr marL="540000" indent="-540000">
              <a:spcAft>
                <a:spcPts val="1200"/>
              </a:spcAft>
              <a:buFont typeface="Wingdings" panose="05000000000000000000" pitchFamily="2" charset="2"/>
              <a:buChar char="v"/>
            </a:pPr>
            <a:r>
              <a:rPr lang="it-IT" sz="2000" dirty="0" smtClean="0">
                <a:latin typeface="Century Gothic" pitchFamily="34" charset="0"/>
                <a:cs typeface="Times New Roman" pitchFamily="18" charset="0"/>
              </a:rPr>
              <a:t>È il responsabile dell’Ufficio.</a:t>
            </a:r>
          </a:p>
          <a:p>
            <a:pPr marL="540000" indent="-540000">
              <a:spcAft>
                <a:spcPts val="1200"/>
              </a:spcAft>
              <a:buFont typeface="Wingdings" panose="05000000000000000000" pitchFamily="2" charset="2"/>
              <a:buChar char="v"/>
            </a:pPr>
            <a:r>
              <a:rPr lang="it-IT" sz="2000" dirty="0" smtClean="0">
                <a:latin typeface="Century Gothic" pitchFamily="34" charset="0"/>
                <a:cs typeface="Times New Roman" pitchFamily="18" charset="0"/>
              </a:rPr>
              <a:t>Riceve la nomina dall’Arcivescovo per un quinquennio.</a:t>
            </a:r>
          </a:p>
          <a:p>
            <a:pPr marL="540000" indent="-540000">
              <a:spcAft>
                <a:spcPts val="1200"/>
              </a:spcAft>
              <a:buFont typeface="Wingdings" panose="05000000000000000000" pitchFamily="2" charset="2"/>
              <a:buChar char="v"/>
            </a:pPr>
            <a:r>
              <a:rPr lang="it-IT" sz="2000" dirty="0" smtClean="0">
                <a:latin typeface="Century Gothic" pitchFamily="34" charset="0"/>
                <a:cs typeface="Times New Roman" pitchFamily="18" charset="0"/>
              </a:rPr>
              <a:t>Tiene il collegamento con la Commissione regionale Triveneta (di cui fa parte) e con la Fondazione </a:t>
            </a:r>
            <a:r>
              <a:rPr lang="it-IT" sz="2000" i="1" dirty="0" err="1" smtClean="0">
                <a:latin typeface="Century Gothic" pitchFamily="34" charset="0"/>
                <a:cs typeface="Times New Roman" pitchFamily="18" charset="0"/>
              </a:rPr>
              <a:t>Migrantes</a:t>
            </a:r>
            <a:r>
              <a:rPr lang="it-IT" sz="2000" dirty="0" smtClean="0">
                <a:latin typeface="Century Gothic" pitchFamily="34" charset="0"/>
                <a:cs typeface="Times New Roman" pitchFamily="18" charset="0"/>
              </a:rPr>
              <a:t> della CEI.</a:t>
            </a:r>
          </a:p>
          <a:p>
            <a:pPr marL="540000" indent="-540000">
              <a:spcAft>
                <a:spcPts val="1200"/>
              </a:spcAft>
              <a:buFont typeface="Wingdings" panose="05000000000000000000" pitchFamily="2" charset="2"/>
              <a:buChar char="v"/>
            </a:pPr>
            <a:r>
              <a:rPr lang="it-IT" sz="2000" dirty="0" smtClean="0">
                <a:latin typeface="Century Gothic" pitchFamily="34" charset="0"/>
                <a:cs typeface="Times New Roman" pitchFamily="18" charset="0"/>
              </a:rPr>
              <a:t>In ragione del suo ufficio è membro dell’equipe per il Catecumenato e della Commissione per l’Ecumenismo e il Dialogo.</a:t>
            </a:r>
          </a:p>
        </p:txBody>
      </p:sp>
      <p:sp>
        <p:nvSpPr>
          <p:cNvPr id="18" name="Rettangolo 17"/>
          <p:cNvSpPr/>
          <p:nvPr/>
        </p:nvSpPr>
        <p:spPr>
          <a:xfrm>
            <a:off x="0" y="260648"/>
            <a:ext cx="9144000" cy="1368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smtClean="0">
                <a:latin typeface="Century Gothic" pitchFamily="34" charset="0"/>
                <a:cs typeface="Times New Roman" pitchFamily="18" charset="0"/>
              </a:rPr>
              <a:t>L’Ufficio diocesano </a:t>
            </a:r>
            <a:r>
              <a:rPr lang="it-IT" sz="4000" b="1" dirty="0" err="1" smtClean="0">
                <a:latin typeface="Century Gothic" pitchFamily="34" charset="0"/>
                <a:cs typeface="Times New Roman" pitchFamily="18" charset="0"/>
              </a:rPr>
              <a:t>Migrantes</a:t>
            </a:r>
            <a:endParaRPr lang="it-IT" sz="4000" b="1" dirty="0">
              <a:latin typeface="Century Gothic" pitchFamily="34" charset="0"/>
              <a:cs typeface="Times New Roman" pitchFamily="18" charset="0"/>
            </a:endParaRPr>
          </a:p>
        </p:txBody>
      </p:sp>
    </p:spTree>
  </p:cSld>
  <p:clrMapOvr>
    <a:masterClrMapping/>
  </p:clrMapOvr>
  <p:transition>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6" name="Rettangolo 15"/>
          <p:cNvSpPr/>
          <p:nvPr/>
        </p:nvSpPr>
        <p:spPr>
          <a:xfrm>
            <a:off x="0" y="404664"/>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b="1" dirty="0">
              <a:latin typeface="Century Gothic" pitchFamily="34" charset="0"/>
              <a:cs typeface="Times New Roman" pitchFamily="18" charset="0"/>
            </a:endParaRPr>
          </a:p>
        </p:txBody>
      </p:sp>
      <p:sp>
        <p:nvSpPr>
          <p:cNvPr id="15" name="Rettangolo 14"/>
          <p:cNvSpPr/>
          <p:nvPr/>
        </p:nvSpPr>
        <p:spPr>
          <a:xfrm>
            <a:off x="755576" y="2132856"/>
            <a:ext cx="7488832" cy="461665"/>
          </a:xfrm>
          <a:prstGeom prst="rect">
            <a:avLst/>
          </a:prstGeom>
        </p:spPr>
        <p:txBody>
          <a:bodyPr wrap="square">
            <a:spAutoFit/>
          </a:bodyPr>
          <a:lstStyle/>
          <a:p>
            <a:endParaRPr lang="it-IT" sz="2400" dirty="0" smtClean="0">
              <a:latin typeface="Times New Roman" pitchFamily="18" charset="0"/>
              <a:cs typeface="Times New Roman" pitchFamily="18" charset="0"/>
            </a:endParaRPr>
          </a:p>
        </p:txBody>
      </p:sp>
      <p:sp>
        <p:nvSpPr>
          <p:cNvPr id="11" name="Rettangolo 10"/>
          <p:cNvSpPr/>
          <p:nvPr/>
        </p:nvSpPr>
        <p:spPr>
          <a:xfrm>
            <a:off x="611560" y="2274838"/>
            <a:ext cx="7776864" cy="939360"/>
          </a:xfrm>
          <a:prstGeom prst="rect">
            <a:avLst/>
          </a:prstGeom>
        </p:spPr>
        <p:txBody>
          <a:bodyPr wrap="square">
            <a:spAutoFit/>
          </a:bodyPr>
          <a:lstStyle/>
          <a:p>
            <a:pPr>
              <a:lnSpc>
                <a:spcPct val="200000"/>
              </a:lnSpc>
            </a:pPr>
            <a:endParaRPr lang="it-IT" sz="3200" b="1" i="1" dirty="0">
              <a:solidFill>
                <a:srgbClr val="7030A0"/>
              </a:solidFill>
            </a:endParaRPr>
          </a:p>
        </p:txBody>
      </p:sp>
      <p:sp>
        <p:nvSpPr>
          <p:cNvPr id="12" name="Rettangolo 11"/>
          <p:cNvSpPr/>
          <p:nvPr/>
        </p:nvSpPr>
        <p:spPr>
          <a:xfrm>
            <a:off x="611560" y="2204864"/>
            <a:ext cx="7776864" cy="461665"/>
          </a:xfrm>
          <a:prstGeom prst="rect">
            <a:avLst/>
          </a:prstGeom>
        </p:spPr>
        <p:txBody>
          <a:bodyPr wrap="square">
            <a:spAutoFit/>
          </a:bodyPr>
          <a:lstStyle/>
          <a:p>
            <a:pPr>
              <a:spcAft>
                <a:spcPts val="1200"/>
              </a:spcAft>
            </a:pPr>
            <a:endParaRPr lang="it-IT" sz="2400" i="1" dirty="0">
              <a:latin typeface="Times New Roman" pitchFamily="18" charset="0"/>
              <a:cs typeface="Times New Roman" pitchFamily="18" charset="0"/>
            </a:endParaRPr>
          </a:p>
        </p:txBody>
      </p:sp>
      <p:sp>
        <p:nvSpPr>
          <p:cNvPr id="14" name="Rettangolo 13"/>
          <p:cNvSpPr/>
          <p:nvPr/>
        </p:nvSpPr>
        <p:spPr>
          <a:xfrm>
            <a:off x="539552" y="2924944"/>
            <a:ext cx="7992888" cy="461665"/>
          </a:xfrm>
          <a:prstGeom prst="rect">
            <a:avLst/>
          </a:prstGeom>
        </p:spPr>
        <p:txBody>
          <a:bodyPr wrap="square">
            <a:spAutoFit/>
          </a:bodyPr>
          <a:lstStyle/>
          <a:p>
            <a:pPr>
              <a:spcAft>
                <a:spcPts val="1200"/>
              </a:spcAft>
            </a:pPr>
            <a:endParaRPr lang="it-IT" sz="2400" dirty="0">
              <a:latin typeface="Times New Roman" pitchFamily="18" charset="0"/>
              <a:cs typeface="Times New Roman" pitchFamily="18" charset="0"/>
            </a:endParaRPr>
          </a:p>
        </p:txBody>
      </p:sp>
      <p:sp>
        <p:nvSpPr>
          <p:cNvPr id="18" name="Rettangolo 17"/>
          <p:cNvSpPr/>
          <p:nvPr/>
        </p:nvSpPr>
        <p:spPr>
          <a:xfrm>
            <a:off x="395536" y="2090172"/>
            <a:ext cx="8208912" cy="4047262"/>
          </a:xfrm>
          <a:prstGeom prst="rect">
            <a:avLst/>
          </a:prstGeom>
        </p:spPr>
        <p:txBody>
          <a:bodyPr wrap="square">
            <a:spAutoFit/>
          </a:bodyPr>
          <a:lstStyle/>
          <a:p>
            <a:pPr marL="540000" indent="-540000"/>
            <a:r>
              <a:rPr lang="it-IT" sz="3600" b="1" i="1" dirty="0" smtClean="0">
                <a:solidFill>
                  <a:srgbClr val="7030A0"/>
                </a:solidFill>
                <a:latin typeface="Times New Roman" pitchFamily="18" charset="0"/>
                <a:cs typeface="Times New Roman" pitchFamily="18" charset="0"/>
              </a:rPr>
              <a:t>Finalità</a:t>
            </a:r>
            <a:r>
              <a:rPr lang="it-IT" sz="2400" b="1" i="1" dirty="0" smtClean="0">
                <a:solidFill>
                  <a:srgbClr val="7030A0"/>
                </a:solidFill>
              </a:rPr>
              <a:t>:</a:t>
            </a:r>
          </a:p>
          <a:p>
            <a:pPr marL="540000" indent="-540000"/>
            <a:endParaRPr lang="it-IT" sz="2000" b="1" i="1" dirty="0" smtClean="0">
              <a:solidFill>
                <a:srgbClr val="7030A0"/>
              </a:solidFill>
            </a:endParaRPr>
          </a:p>
          <a:p>
            <a:pPr marL="540000" indent="-540000">
              <a:spcAft>
                <a:spcPts val="1200"/>
              </a:spcAft>
              <a:buFont typeface="Wingdings" pitchFamily="2" charset="2"/>
              <a:buChar char="q"/>
            </a:pPr>
            <a:r>
              <a:rPr lang="it-IT" sz="2300" dirty="0" smtClean="0">
                <a:latin typeface="Century Gothic" pitchFamily="34" charset="0"/>
                <a:cs typeface="Times New Roman" pitchFamily="18" charset="0"/>
              </a:rPr>
              <a:t>Opera a supporto dell’Ufficio, attuandone le finalità;</a:t>
            </a:r>
          </a:p>
          <a:p>
            <a:pPr marL="540000" indent="-540000">
              <a:spcAft>
                <a:spcPts val="1200"/>
              </a:spcAft>
              <a:buFont typeface="Wingdings" pitchFamily="2" charset="2"/>
              <a:buChar char="q"/>
            </a:pPr>
            <a:r>
              <a:rPr lang="it-IT" sz="2300" dirty="0" smtClean="0">
                <a:latin typeface="Century Gothic" pitchFamily="34" charset="0"/>
                <a:cs typeface="Times New Roman" pitchFamily="18" charset="0"/>
              </a:rPr>
              <a:t>Programma insieme all’Ufficio l’attività pastorale;</a:t>
            </a:r>
          </a:p>
          <a:p>
            <a:pPr marL="540000" indent="-540000">
              <a:spcAft>
                <a:spcPts val="1200"/>
              </a:spcAft>
              <a:buFont typeface="Wingdings" pitchFamily="2" charset="2"/>
              <a:buChar char="q"/>
            </a:pPr>
            <a:r>
              <a:rPr lang="it-IT" sz="2300" dirty="0" smtClean="0">
                <a:latin typeface="Century Gothic" pitchFamily="34" charset="0"/>
                <a:cs typeface="Times New Roman" pitchFamily="18" charset="0"/>
              </a:rPr>
              <a:t>Verifica con l’Ufficio l’esito delle iniziative programmate nell’anno pastorale;</a:t>
            </a:r>
          </a:p>
          <a:p>
            <a:pPr marL="540000" indent="-540000">
              <a:spcAft>
                <a:spcPts val="1200"/>
              </a:spcAft>
              <a:buFont typeface="Wingdings" pitchFamily="2" charset="2"/>
              <a:buChar char="q"/>
            </a:pPr>
            <a:r>
              <a:rPr lang="it-IT" sz="2300" dirty="0" smtClean="0">
                <a:latin typeface="Century Gothic" pitchFamily="34" charset="0"/>
                <a:cs typeface="Times New Roman" pitchFamily="18" charset="0"/>
              </a:rPr>
              <a:t>Cura l’approfondimento di specifiche tematiche migratorie.</a:t>
            </a:r>
          </a:p>
          <a:p>
            <a:pPr marL="540000" indent="-540000" algn="r">
              <a:spcAft>
                <a:spcPts val="1200"/>
              </a:spcAft>
            </a:pPr>
            <a:r>
              <a:rPr lang="it-IT" sz="2300" dirty="0" smtClean="0">
                <a:latin typeface="Century Gothic" pitchFamily="34" charset="0"/>
                <a:cs typeface="Times New Roman" pitchFamily="18" charset="0"/>
              </a:rPr>
              <a:t>Segue</a:t>
            </a:r>
            <a:endParaRPr lang="it-IT" sz="2300" dirty="0">
              <a:latin typeface="Century Gothic" pitchFamily="34" charset="0"/>
              <a:cs typeface="Times New Roman" pitchFamily="18" charset="0"/>
            </a:endParaRPr>
          </a:p>
        </p:txBody>
      </p:sp>
      <p:sp>
        <p:nvSpPr>
          <p:cNvPr id="17" name="Rettangolo 16"/>
          <p:cNvSpPr/>
          <p:nvPr/>
        </p:nvSpPr>
        <p:spPr>
          <a:xfrm>
            <a:off x="0" y="260648"/>
            <a:ext cx="9144000" cy="1368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smtClean="0">
                <a:latin typeface="Century Gothic" pitchFamily="34" charset="0"/>
                <a:cs typeface="Times New Roman" pitchFamily="18" charset="0"/>
              </a:rPr>
              <a:t>La commissione diocesana</a:t>
            </a:r>
          </a:p>
          <a:p>
            <a:pPr algn="ctr"/>
            <a:r>
              <a:rPr lang="it-IT" sz="4000" b="1" dirty="0" err="1" smtClean="0">
                <a:latin typeface="Century Gothic" pitchFamily="34" charset="0"/>
                <a:cs typeface="Times New Roman" pitchFamily="18" charset="0"/>
              </a:rPr>
              <a:t>Migrantes</a:t>
            </a:r>
            <a:endParaRPr lang="it-IT" sz="4000" b="1" dirty="0">
              <a:latin typeface="Century Gothic" pitchFamily="34" charset="0"/>
              <a:cs typeface="Times New Roman" pitchFamily="18" charset="0"/>
            </a:endParaRPr>
          </a:p>
        </p:txBody>
      </p:sp>
    </p:spTree>
  </p:cSld>
  <p:clrMapOvr>
    <a:masterClrMapping/>
  </p:clrMapOvr>
  <p:transition>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6" name="Rettangolo 15"/>
          <p:cNvSpPr/>
          <p:nvPr/>
        </p:nvSpPr>
        <p:spPr>
          <a:xfrm>
            <a:off x="0" y="404664"/>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b="1" dirty="0">
              <a:latin typeface="Century Gothic" pitchFamily="34" charset="0"/>
              <a:cs typeface="Times New Roman" pitchFamily="18" charset="0"/>
            </a:endParaRPr>
          </a:p>
        </p:txBody>
      </p:sp>
      <p:sp>
        <p:nvSpPr>
          <p:cNvPr id="15" name="Rettangolo 14"/>
          <p:cNvSpPr/>
          <p:nvPr/>
        </p:nvSpPr>
        <p:spPr>
          <a:xfrm>
            <a:off x="755576" y="2132856"/>
            <a:ext cx="7488832" cy="461665"/>
          </a:xfrm>
          <a:prstGeom prst="rect">
            <a:avLst/>
          </a:prstGeom>
        </p:spPr>
        <p:txBody>
          <a:bodyPr wrap="square">
            <a:spAutoFit/>
          </a:bodyPr>
          <a:lstStyle/>
          <a:p>
            <a:endParaRPr lang="it-IT" sz="2400" dirty="0" smtClean="0">
              <a:latin typeface="Times New Roman" pitchFamily="18" charset="0"/>
              <a:cs typeface="Times New Roman" pitchFamily="18" charset="0"/>
            </a:endParaRPr>
          </a:p>
        </p:txBody>
      </p:sp>
      <p:sp>
        <p:nvSpPr>
          <p:cNvPr id="11" name="Rettangolo 10"/>
          <p:cNvSpPr/>
          <p:nvPr/>
        </p:nvSpPr>
        <p:spPr>
          <a:xfrm>
            <a:off x="611560" y="2274838"/>
            <a:ext cx="7776864" cy="939360"/>
          </a:xfrm>
          <a:prstGeom prst="rect">
            <a:avLst/>
          </a:prstGeom>
        </p:spPr>
        <p:txBody>
          <a:bodyPr wrap="square">
            <a:spAutoFit/>
          </a:bodyPr>
          <a:lstStyle/>
          <a:p>
            <a:pPr>
              <a:lnSpc>
                <a:spcPct val="200000"/>
              </a:lnSpc>
            </a:pPr>
            <a:endParaRPr lang="it-IT" sz="3200" b="1" i="1" dirty="0">
              <a:solidFill>
                <a:srgbClr val="7030A0"/>
              </a:solidFill>
            </a:endParaRPr>
          </a:p>
        </p:txBody>
      </p:sp>
      <p:sp>
        <p:nvSpPr>
          <p:cNvPr id="12" name="Rettangolo 11"/>
          <p:cNvSpPr/>
          <p:nvPr/>
        </p:nvSpPr>
        <p:spPr>
          <a:xfrm>
            <a:off x="611560" y="2204864"/>
            <a:ext cx="7776864" cy="461665"/>
          </a:xfrm>
          <a:prstGeom prst="rect">
            <a:avLst/>
          </a:prstGeom>
        </p:spPr>
        <p:txBody>
          <a:bodyPr wrap="square">
            <a:spAutoFit/>
          </a:bodyPr>
          <a:lstStyle/>
          <a:p>
            <a:pPr>
              <a:spcAft>
                <a:spcPts val="1200"/>
              </a:spcAft>
            </a:pPr>
            <a:endParaRPr lang="it-IT" sz="2400" i="1" dirty="0">
              <a:latin typeface="Times New Roman" pitchFamily="18" charset="0"/>
              <a:cs typeface="Times New Roman" pitchFamily="18" charset="0"/>
            </a:endParaRPr>
          </a:p>
        </p:txBody>
      </p:sp>
      <p:sp>
        <p:nvSpPr>
          <p:cNvPr id="14" name="Rettangolo 13"/>
          <p:cNvSpPr/>
          <p:nvPr/>
        </p:nvSpPr>
        <p:spPr>
          <a:xfrm>
            <a:off x="539552" y="2924944"/>
            <a:ext cx="7992888" cy="461665"/>
          </a:xfrm>
          <a:prstGeom prst="rect">
            <a:avLst/>
          </a:prstGeom>
        </p:spPr>
        <p:txBody>
          <a:bodyPr wrap="square">
            <a:spAutoFit/>
          </a:bodyPr>
          <a:lstStyle/>
          <a:p>
            <a:pPr>
              <a:spcAft>
                <a:spcPts val="1200"/>
              </a:spcAft>
            </a:pPr>
            <a:endParaRPr lang="it-IT" sz="2400" dirty="0">
              <a:latin typeface="Times New Roman" pitchFamily="18" charset="0"/>
              <a:cs typeface="Times New Roman" pitchFamily="18" charset="0"/>
            </a:endParaRPr>
          </a:p>
        </p:txBody>
      </p:sp>
      <p:sp>
        <p:nvSpPr>
          <p:cNvPr id="18" name="Rettangolo 17"/>
          <p:cNvSpPr/>
          <p:nvPr/>
        </p:nvSpPr>
        <p:spPr>
          <a:xfrm>
            <a:off x="539552" y="2204864"/>
            <a:ext cx="8136904" cy="4001095"/>
          </a:xfrm>
          <a:prstGeom prst="rect">
            <a:avLst/>
          </a:prstGeom>
        </p:spPr>
        <p:txBody>
          <a:bodyPr wrap="square">
            <a:spAutoFit/>
          </a:bodyPr>
          <a:lstStyle/>
          <a:p>
            <a:r>
              <a:rPr lang="it-IT" sz="3600" b="1" i="1" dirty="0" smtClean="0">
                <a:solidFill>
                  <a:srgbClr val="7030A0"/>
                </a:solidFill>
                <a:latin typeface="Times New Roman" pitchFamily="18" charset="0"/>
                <a:cs typeface="Times New Roman" pitchFamily="18" charset="0"/>
              </a:rPr>
              <a:t>Composizione</a:t>
            </a:r>
            <a:r>
              <a:rPr lang="it-IT" sz="3600" i="1" dirty="0" smtClean="0">
                <a:solidFill>
                  <a:srgbClr val="7030A0"/>
                </a:solidFill>
                <a:latin typeface="Times New Roman" pitchFamily="18" charset="0"/>
                <a:cs typeface="Times New Roman" pitchFamily="18" charset="0"/>
              </a:rPr>
              <a:t>:</a:t>
            </a:r>
          </a:p>
          <a:p>
            <a:endParaRPr lang="it-IT" sz="2000" i="1" dirty="0" smtClean="0">
              <a:solidFill>
                <a:srgbClr val="7030A0"/>
              </a:solidFill>
              <a:latin typeface="Times New Roman" pitchFamily="18" charset="0"/>
              <a:cs typeface="Times New Roman" pitchFamily="18" charset="0"/>
            </a:endParaRPr>
          </a:p>
          <a:p>
            <a:pPr marL="540000" indent="-540000">
              <a:buFont typeface="Wingdings" pitchFamily="2" charset="2"/>
              <a:buChar char="q"/>
            </a:pPr>
            <a:r>
              <a:rPr lang="it-IT" sz="2200" dirty="0" smtClean="0">
                <a:latin typeface="Century Gothic" pitchFamily="34" charset="0"/>
                <a:cs typeface="Times New Roman" pitchFamily="18" charset="0"/>
              </a:rPr>
              <a:t>Vi fanno parte i responsabili pastorali di ciascuna comunità di immigrati, i referenti degli altri ambiti della mobilità umana, un rappresentante per ciascuno degli uffici diocesani che incrociano la pastorale migratoria (Caritas, Centro Missionario, Servizio per il Catecumenato);</a:t>
            </a:r>
          </a:p>
          <a:p>
            <a:pPr marL="540000" indent="-540000"/>
            <a:endParaRPr lang="it-IT" sz="2200" dirty="0" smtClean="0">
              <a:latin typeface="Century Gothic" pitchFamily="34" charset="0"/>
              <a:cs typeface="Times New Roman" pitchFamily="18" charset="0"/>
            </a:endParaRPr>
          </a:p>
          <a:p>
            <a:pPr marL="540000" indent="-540000">
              <a:buFont typeface="Wingdings" pitchFamily="2" charset="2"/>
              <a:buChar char="q"/>
            </a:pPr>
            <a:r>
              <a:rPr lang="it-IT" sz="2200" dirty="0" smtClean="0">
                <a:latin typeface="Century Gothic" pitchFamily="34" charset="0"/>
                <a:cs typeface="Times New Roman" pitchFamily="18" charset="0"/>
              </a:rPr>
              <a:t>Responsabile della Commissione è il direttore dell’Ufficio </a:t>
            </a:r>
            <a:r>
              <a:rPr lang="it-IT" sz="2200" i="1" dirty="0" err="1" smtClean="0">
                <a:latin typeface="Century Gothic" pitchFamily="34" charset="0"/>
                <a:cs typeface="Times New Roman" pitchFamily="18" charset="0"/>
              </a:rPr>
              <a:t>Migrantes</a:t>
            </a:r>
            <a:r>
              <a:rPr lang="it-IT" sz="2200" dirty="0" smtClean="0">
                <a:latin typeface="Century Gothic" pitchFamily="34" charset="0"/>
                <a:cs typeface="Times New Roman" pitchFamily="18" charset="0"/>
              </a:rPr>
              <a:t>.</a:t>
            </a:r>
          </a:p>
        </p:txBody>
      </p:sp>
      <p:sp>
        <p:nvSpPr>
          <p:cNvPr id="17" name="Rettangolo 16"/>
          <p:cNvSpPr/>
          <p:nvPr/>
        </p:nvSpPr>
        <p:spPr>
          <a:xfrm>
            <a:off x="0" y="260648"/>
            <a:ext cx="9144000" cy="1368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smtClean="0">
                <a:latin typeface="Century Gothic" pitchFamily="34" charset="0"/>
                <a:cs typeface="Times New Roman" pitchFamily="18" charset="0"/>
              </a:rPr>
              <a:t>La commissione diocesana</a:t>
            </a:r>
          </a:p>
          <a:p>
            <a:pPr algn="ctr"/>
            <a:r>
              <a:rPr lang="it-IT" sz="4000" b="1" dirty="0" err="1" smtClean="0">
                <a:latin typeface="Century Gothic" pitchFamily="34" charset="0"/>
                <a:cs typeface="Times New Roman" pitchFamily="18" charset="0"/>
              </a:rPr>
              <a:t>Migrantes</a:t>
            </a:r>
            <a:endParaRPr lang="it-IT" sz="4000" b="1" dirty="0">
              <a:latin typeface="Century Gothic" pitchFamily="34" charset="0"/>
              <a:cs typeface="Times New Roman" pitchFamily="18" charset="0"/>
            </a:endParaRPr>
          </a:p>
        </p:txBody>
      </p:sp>
    </p:spTree>
  </p:cSld>
  <p:clrMapOvr>
    <a:masterClrMapping/>
  </p:clrMapOvr>
  <p:transition>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332656"/>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latin typeface="Century Gothic" pitchFamily="34" charset="0"/>
                <a:cs typeface="Times New Roman" pitchFamily="18" charset="0"/>
              </a:rPr>
              <a:t>ACCOGLIENZA NELL’OTTICA CRISTIANA</a:t>
            </a:r>
            <a:endParaRPr lang="it-IT" sz="3600" b="1" dirty="0">
              <a:latin typeface="Century Gothic" pitchFamily="34" charset="0"/>
              <a:cs typeface="Times New Roman" pitchFamily="18" charset="0"/>
            </a:endParaRPr>
          </a:p>
        </p:txBody>
      </p:sp>
      <p:sp>
        <p:nvSpPr>
          <p:cNvPr id="8" name="CasellaDiTesto 7"/>
          <p:cNvSpPr txBox="1"/>
          <p:nvPr/>
        </p:nvSpPr>
        <p:spPr>
          <a:xfrm>
            <a:off x="611560" y="1916832"/>
            <a:ext cx="8532440" cy="584775"/>
          </a:xfrm>
          <a:prstGeom prst="rect">
            <a:avLst/>
          </a:prstGeom>
          <a:noFill/>
        </p:spPr>
        <p:txBody>
          <a:bodyPr wrap="square" rtlCol="0">
            <a:spAutoFit/>
          </a:bodyPr>
          <a:lstStyle/>
          <a:p>
            <a:r>
              <a:rPr lang="it-IT" sz="3200" b="1" dirty="0" smtClean="0">
                <a:solidFill>
                  <a:srgbClr val="7030A0"/>
                </a:solidFill>
                <a:latin typeface="Century Gothic" pitchFamily="34" charset="0"/>
                <a:cs typeface="Times New Roman" pitchFamily="18" charset="0"/>
              </a:rPr>
              <a:t>Le molteplici dimensioni dell’accoglienza</a:t>
            </a:r>
            <a:endParaRPr lang="it-IT" sz="3200" b="1" dirty="0">
              <a:solidFill>
                <a:srgbClr val="7030A0"/>
              </a:solidFill>
              <a:latin typeface="Century Gothic" pitchFamily="34" charset="0"/>
              <a:cs typeface="Times New Roman" pitchFamily="18" charset="0"/>
            </a:endParaRPr>
          </a:p>
        </p:txBody>
      </p:sp>
      <p:sp>
        <p:nvSpPr>
          <p:cNvPr id="6" name="CasellaDiTesto 5"/>
          <p:cNvSpPr txBox="1"/>
          <p:nvPr/>
        </p:nvSpPr>
        <p:spPr>
          <a:xfrm>
            <a:off x="179512" y="2688590"/>
            <a:ext cx="8892480" cy="3908762"/>
          </a:xfrm>
          <a:prstGeom prst="rect">
            <a:avLst/>
          </a:prstGeom>
          <a:noFill/>
        </p:spPr>
        <p:txBody>
          <a:bodyPr wrap="square" rtlCol="0">
            <a:spAutoFit/>
          </a:bodyPr>
          <a:lstStyle/>
          <a:p>
            <a:pPr marL="457200" indent="-7938"/>
            <a:r>
              <a:rPr lang="it-IT" sz="2000" dirty="0" smtClean="0">
                <a:latin typeface="Century Gothic" pitchFamily="34" charset="0"/>
                <a:cs typeface="Times New Roman" pitchFamily="18" charset="0"/>
              </a:rPr>
              <a:t>3. CRISTO STESSO ATTENDE  </a:t>
            </a:r>
            <a:r>
              <a:rPr lang="it-IT" sz="2000" dirty="0" err="1" smtClean="0">
                <a:latin typeface="Century Gothic" pitchFamily="34" charset="0"/>
                <a:cs typeface="Times New Roman" pitchFamily="18" charset="0"/>
              </a:rPr>
              <a:t>DI</a:t>
            </a:r>
            <a:r>
              <a:rPr lang="it-IT" sz="2000" dirty="0" smtClean="0">
                <a:latin typeface="Century Gothic" pitchFamily="34" charset="0"/>
                <a:cs typeface="Times New Roman" pitchFamily="18" charset="0"/>
              </a:rPr>
              <a:t>  ESSERE ACCOLTO DAI “SUOI”</a:t>
            </a:r>
          </a:p>
          <a:p>
            <a:pPr marL="457200" indent="-457200"/>
            <a:endParaRPr lang="it-IT" sz="2000" dirty="0" smtClean="0">
              <a:latin typeface="Century Gothic" pitchFamily="34" charset="0"/>
              <a:cs typeface="Times New Roman" pitchFamily="18" charset="0"/>
            </a:endParaRPr>
          </a:p>
          <a:p>
            <a:pPr marL="457200" indent="-457200">
              <a:buFont typeface="Wingdings" pitchFamily="2" charset="2"/>
              <a:buChar char="q"/>
            </a:pPr>
            <a:r>
              <a:rPr lang="it-IT" sz="2000" dirty="0" smtClean="0">
                <a:latin typeface="Century Gothic" pitchFamily="34" charset="0"/>
                <a:cs typeface="Times New Roman" pitchFamily="18" charset="0"/>
              </a:rPr>
              <a:t>Il Signore Gesù inverte le </a:t>
            </a:r>
            <a:r>
              <a:rPr lang="it-IT" sz="2000" dirty="0" err="1" smtClean="0">
                <a:latin typeface="Century Gothic" pitchFamily="34" charset="0"/>
                <a:cs typeface="Times New Roman" pitchFamily="18" charset="0"/>
              </a:rPr>
              <a:t>sorti…</a:t>
            </a:r>
            <a:r>
              <a:rPr lang="it-IT" sz="1600" dirty="0" err="1" smtClean="0">
                <a:latin typeface="Century Gothic" pitchFamily="34" charset="0"/>
                <a:cs typeface="Times New Roman" pitchFamily="18" charset="0"/>
              </a:rPr>
              <a:t>Quando</a:t>
            </a:r>
            <a:r>
              <a:rPr lang="it-IT" sz="1600" dirty="0" smtClean="0">
                <a:latin typeface="Century Gothic" pitchFamily="34" charset="0"/>
                <a:cs typeface="Times New Roman" pitchFamily="18" charset="0"/>
              </a:rPr>
              <a:t> accogli il fratello ti poni nell’imitazione di Cristo, anzi ad una identificazione di questo fratello con Cristo o, invertendo le posizioni, a una identificazione di Cristo con lui: è il Signore stesso che nel fratello, anche nel fratello migrante, chiede di essere accolto.</a:t>
            </a:r>
          </a:p>
          <a:p>
            <a:pPr marL="457200" indent="-457200">
              <a:buFont typeface="Wingdings" pitchFamily="2" charset="2"/>
              <a:buChar char="q"/>
            </a:pPr>
            <a:r>
              <a:rPr lang="it-IT" sz="2000" dirty="0" err="1" smtClean="0">
                <a:latin typeface="Century Gothic" pitchFamily="34" charset="0"/>
                <a:cs typeface="Times New Roman" pitchFamily="18" charset="0"/>
              </a:rPr>
              <a:t>…e</a:t>
            </a:r>
            <a:r>
              <a:rPr lang="it-IT" sz="2000" dirty="0" smtClean="0">
                <a:latin typeface="Century Gothic" pitchFamily="34" charset="0"/>
                <a:cs typeface="Times New Roman" pitchFamily="18" charset="0"/>
              </a:rPr>
              <a:t> si identifica con il fratello da accogliere. </a:t>
            </a:r>
            <a:r>
              <a:rPr lang="it-IT" sz="1600" dirty="0" smtClean="0">
                <a:latin typeface="Century Gothic" pitchFamily="34" charset="0"/>
                <a:cs typeface="Times New Roman" pitchFamily="18" charset="0"/>
              </a:rPr>
              <a:t>“In Gesù Dio è venuto a chiedere ospitalità agli uomini. Per questo Egli pone come virtù caratteristica del credente la disposizione ad accogliere l’altro nell’</a:t>
            </a:r>
            <a:r>
              <a:rPr lang="it-IT" sz="1600" dirty="0" err="1" smtClean="0">
                <a:latin typeface="Century Gothic" pitchFamily="34" charset="0"/>
                <a:cs typeface="Times New Roman" pitchFamily="18" charset="0"/>
              </a:rPr>
              <a:t>amore…Inviando</a:t>
            </a:r>
            <a:r>
              <a:rPr lang="it-IT" sz="1600" dirty="0" smtClean="0">
                <a:latin typeface="Century Gothic" pitchFamily="34" charset="0"/>
                <a:cs typeface="Times New Roman" pitchFamily="18" charset="0"/>
              </a:rPr>
              <a:t> i suoi discepoli in missione Egli fa dell’ospitalità, di cui essi beneficeranno, un gesto che lo riguarda personalmente.’ Chi accoglie voi accoglie me (Mt 10,40)” MGMM2000, n.5. L’identificazione dunque porta all’accoglienza senza riserve.</a:t>
            </a:r>
          </a:p>
          <a:p>
            <a:pPr algn="r"/>
            <a:endParaRPr lang="it-IT" sz="2000" dirty="0" smtClean="0">
              <a:latin typeface="Century Gothic" pitchFamily="34" charset="0"/>
              <a:cs typeface="Times New Roman" pitchFamily="18" charset="0"/>
            </a:endParaRPr>
          </a:p>
          <a:p>
            <a:pPr algn="r"/>
            <a:r>
              <a:rPr lang="it-IT" sz="2000" dirty="0" smtClean="0">
                <a:latin typeface="Century Gothic" pitchFamily="34" charset="0"/>
                <a:cs typeface="Times New Roman" pitchFamily="18" charset="0"/>
              </a:rPr>
              <a:t>Segue</a:t>
            </a:r>
          </a:p>
        </p:txBody>
      </p:sp>
      <p:sp>
        <p:nvSpPr>
          <p:cNvPr id="7" name="Segnaposto piè di pagina 6"/>
          <p:cNvSpPr>
            <a:spLocks noGrp="1"/>
          </p:cNvSpPr>
          <p:nvPr>
            <p:ph type="ftr" sz="quarter" idx="11"/>
          </p:nvPr>
        </p:nvSpPr>
        <p:spPr>
          <a:xfrm>
            <a:off x="683568" y="6376243"/>
            <a:ext cx="6624736"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Tree>
  </p:cSld>
  <p:clrMapOvr>
    <a:masterClrMapping/>
  </p:clrMapOvr>
  <p:transition>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6" name="Rettangolo 15"/>
          <p:cNvSpPr/>
          <p:nvPr/>
        </p:nvSpPr>
        <p:spPr>
          <a:xfrm>
            <a:off x="0" y="404664"/>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b="1" dirty="0">
              <a:latin typeface="Century Gothic" pitchFamily="34" charset="0"/>
              <a:cs typeface="Times New Roman" pitchFamily="18" charset="0"/>
            </a:endParaRPr>
          </a:p>
        </p:txBody>
      </p:sp>
      <p:sp>
        <p:nvSpPr>
          <p:cNvPr id="15" name="Rettangolo 14"/>
          <p:cNvSpPr/>
          <p:nvPr/>
        </p:nvSpPr>
        <p:spPr>
          <a:xfrm>
            <a:off x="755576" y="2132856"/>
            <a:ext cx="7488832" cy="461665"/>
          </a:xfrm>
          <a:prstGeom prst="rect">
            <a:avLst/>
          </a:prstGeom>
        </p:spPr>
        <p:txBody>
          <a:bodyPr wrap="square">
            <a:spAutoFit/>
          </a:bodyPr>
          <a:lstStyle/>
          <a:p>
            <a:endParaRPr lang="it-IT" sz="2400" dirty="0" smtClean="0">
              <a:latin typeface="Times New Roman" pitchFamily="18" charset="0"/>
              <a:cs typeface="Times New Roman" pitchFamily="18" charset="0"/>
            </a:endParaRPr>
          </a:p>
        </p:txBody>
      </p:sp>
      <p:sp>
        <p:nvSpPr>
          <p:cNvPr id="11" name="Rettangolo 10"/>
          <p:cNvSpPr/>
          <p:nvPr/>
        </p:nvSpPr>
        <p:spPr>
          <a:xfrm>
            <a:off x="611560" y="2274838"/>
            <a:ext cx="7776864" cy="939360"/>
          </a:xfrm>
          <a:prstGeom prst="rect">
            <a:avLst/>
          </a:prstGeom>
        </p:spPr>
        <p:txBody>
          <a:bodyPr wrap="square">
            <a:spAutoFit/>
          </a:bodyPr>
          <a:lstStyle/>
          <a:p>
            <a:pPr>
              <a:lnSpc>
                <a:spcPct val="200000"/>
              </a:lnSpc>
            </a:pPr>
            <a:endParaRPr lang="it-IT" sz="3200" b="1" i="1" dirty="0">
              <a:solidFill>
                <a:srgbClr val="7030A0"/>
              </a:solidFill>
            </a:endParaRPr>
          </a:p>
        </p:txBody>
      </p:sp>
      <p:sp>
        <p:nvSpPr>
          <p:cNvPr id="12" name="Rettangolo 11"/>
          <p:cNvSpPr/>
          <p:nvPr/>
        </p:nvSpPr>
        <p:spPr>
          <a:xfrm>
            <a:off x="611560" y="2204864"/>
            <a:ext cx="7776864" cy="461665"/>
          </a:xfrm>
          <a:prstGeom prst="rect">
            <a:avLst/>
          </a:prstGeom>
        </p:spPr>
        <p:txBody>
          <a:bodyPr wrap="square">
            <a:spAutoFit/>
          </a:bodyPr>
          <a:lstStyle/>
          <a:p>
            <a:pPr>
              <a:spcAft>
                <a:spcPts val="1200"/>
              </a:spcAft>
            </a:pPr>
            <a:endParaRPr lang="it-IT" sz="2400" i="1" dirty="0">
              <a:latin typeface="Times New Roman" pitchFamily="18" charset="0"/>
              <a:cs typeface="Times New Roman" pitchFamily="18" charset="0"/>
            </a:endParaRPr>
          </a:p>
        </p:txBody>
      </p:sp>
      <p:sp>
        <p:nvSpPr>
          <p:cNvPr id="14" name="Rettangolo 13"/>
          <p:cNvSpPr/>
          <p:nvPr/>
        </p:nvSpPr>
        <p:spPr>
          <a:xfrm>
            <a:off x="539552" y="2924944"/>
            <a:ext cx="7992888" cy="461665"/>
          </a:xfrm>
          <a:prstGeom prst="rect">
            <a:avLst/>
          </a:prstGeom>
        </p:spPr>
        <p:txBody>
          <a:bodyPr wrap="square">
            <a:spAutoFit/>
          </a:bodyPr>
          <a:lstStyle/>
          <a:p>
            <a:pPr>
              <a:spcAft>
                <a:spcPts val="1200"/>
              </a:spcAft>
            </a:pPr>
            <a:endParaRPr lang="it-IT" sz="2400" dirty="0">
              <a:latin typeface="Times New Roman" pitchFamily="18" charset="0"/>
              <a:cs typeface="Times New Roman" pitchFamily="18" charset="0"/>
            </a:endParaRPr>
          </a:p>
        </p:txBody>
      </p:sp>
      <p:sp>
        <p:nvSpPr>
          <p:cNvPr id="18" name="Rettangolo 17"/>
          <p:cNvSpPr/>
          <p:nvPr/>
        </p:nvSpPr>
        <p:spPr>
          <a:xfrm>
            <a:off x="539552" y="2204864"/>
            <a:ext cx="8136904" cy="4585871"/>
          </a:xfrm>
          <a:prstGeom prst="rect">
            <a:avLst/>
          </a:prstGeom>
        </p:spPr>
        <p:txBody>
          <a:bodyPr wrap="square">
            <a:spAutoFit/>
          </a:bodyPr>
          <a:lstStyle/>
          <a:p>
            <a:pPr marL="342900" indent="-342900">
              <a:spcAft>
                <a:spcPts val="1200"/>
              </a:spcAft>
              <a:buFont typeface="Wingdings" pitchFamily="2" charset="2"/>
              <a:buChar char="q"/>
            </a:pPr>
            <a:r>
              <a:rPr lang="it-IT" sz="2100" dirty="0" smtClean="0">
                <a:latin typeface="Century Gothic" pitchFamily="34" charset="0"/>
                <a:cs typeface="Times New Roman" pitchFamily="18" charset="0"/>
              </a:rPr>
              <a:t>E’ un organismo della Conferenza episcopale Triveneta per la pastorale della mobilità umana nei settori tradizionali</a:t>
            </a:r>
          </a:p>
          <a:p>
            <a:pPr marL="342900" indent="-342900">
              <a:spcAft>
                <a:spcPts val="1200"/>
              </a:spcAft>
              <a:buFont typeface="Wingdings" pitchFamily="2" charset="2"/>
              <a:buChar char="q"/>
            </a:pPr>
            <a:r>
              <a:rPr lang="it-IT" sz="2100" dirty="0" smtClean="0">
                <a:latin typeface="Century Gothic" pitchFamily="34" charset="0"/>
                <a:cs typeface="Times New Roman" pitchFamily="18" charset="0"/>
              </a:rPr>
              <a:t>Ha come compito soprattutto di tenere i contatti con i direttori diocesani </a:t>
            </a:r>
            <a:r>
              <a:rPr lang="it-IT" sz="2100" i="1" dirty="0" err="1" smtClean="0">
                <a:latin typeface="Century Gothic" pitchFamily="34" charset="0"/>
                <a:cs typeface="Times New Roman" pitchFamily="18" charset="0"/>
              </a:rPr>
              <a:t>Migrantes</a:t>
            </a:r>
            <a:r>
              <a:rPr lang="it-IT" sz="2100" dirty="0" smtClean="0">
                <a:latin typeface="Century Gothic" pitchFamily="34" charset="0"/>
                <a:cs typeface="Times New Roman" pitchFamily="18" charset="0"/>
              </a:rPr>
              <a:t> e assieme a loro cogliere i problemi della mobilità umana nel Triveneto; </a:t>
            </a:r>
          </a:p>
          <a:p>
            <a:pPr marL="342900" indent="-342900">
              <a:spcAft>
                <a:spcPts val="1200"/>
              </a:spcAft>
              <a:buFont typeface="Wingdings" pitchFamily="2" charset="2"/>
              <a:buChar char="q"/>
            </a:pPr>
            <a:r>
              <a:rPr lang="it-IT" sz="2100" dirty="0" smtClean="0">
                <a:latin typeface="Century Gothic" pitchFamily="34" charset="0"/>
                <a:cs typeface="Times New Roman" pitchFamily="18" charset="0"/>
              </a:rPr>
              <a:t>organizzare incontri per sensibilizzare sui problemi della mobilità umana e programmare le opportune iniziative.</a:t>
            </a:r>
          </a:p>
          <a:p>
            <a:pPr marL="342900" indent="-342900">
              <a:spcAft>
                <a:spcPts val="1200"/>
              </a:spcAft>
              <a:buFont typeface="Wingdings" pitchFamily="2" charset="2"/>
              <a:buChar char="q"/>
            </a:pPr>
            <a:r>
              <a:rPr lang="it-IT" sz="2100" dirty="0" smtClean="0">
                <a:latin typeface="Century Gothic" pitchFamily="34" charset="0"/>
                <a:cs typeface="Times New Roman" pitchFamily="18" charset="0"/>
              </a:rPr>
              <a:t>E’ costituita da un vescovo delegato della CET, da un direttore</a:t>
            </a:r>
            <a:r>
              <a:rPr lang="it-IT" sz="2100" dirty="0">
                <a:latin typeface="Century Gothic" pitchFamily="34" charset="0"/>
                <a:cs typeface="Times New Roman" pitchFamily="18" charset="0"/>
              </a:rPr>
              <a:t> </a:t>
            </a:r>
            <a:r>
              <a:rPr lang="it-IT" sz="2100" dirty="0" smtClean="0">
                <a:latin typeface="Century Gothic" pitchFamily="34" charset="0"/>
                <a:cs typeface="Times New Roman" pitchFamily="18" charset="0"/>
              </a:rPr>
              <a:t>regionale e dai direttori diocesani nominati dai singoli vescovi della regione ecclesiastica.</a:t>
            </a:r>
          </a:p>
          <a:p>
            <a:pPr marL="342900" indent="-342900">
              <a:buFont typeface="Wingdings" pitchFamily="2" charset="2"/>
              <a:buChar char="q"/>
            </a:pPr>
            <a:endParaRPr lang="it-IT" sz="2100" dirty="0" smtClean="0">
              <a:latin typeface="Century Gothic" pitchFamily="34" charset="0"/>
              <a:cs typeface="Times New Roman" pitchFamily="18" charset="0"/>
            </a:endParaRPr>
          </a:p>
        </p:txBody>
      </p:sp>
      <p:sp>
        <p:nvSpPr>
          <p:cNvPr id="17" name="Rettangolo 16"/>
          <p:cNvSpPr/>
          <p:nvPr/>
        </p:nvSpPr>
        <p:spPr>
          <a:xfrm>
            <a:off x="0" y="260648"/>
            <a:ext cx="9144000" cy="1368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smtClean="0">
                <a:latin typeface="Century Gothic" pitchFamily="34" charset="0"/>
                <a:cs typeface="Times New Roman" pitchFamily="18" charset="0"/>
              </a:rPr>
              <a:t>La Commissione regionale Triveneta</a:t>
            </a:r>
            <a:endParaRPr lang="it-IT" sz="4000" b="1" dirty="0">
              <a:latin typeface="Century Gothic" pitchFamily="34" charset="0"/>
              <a:cs typeface="Times New Roman" pitchFamily="18" charset="0"/>
            </a:endParaRPr>
          </a:p>
        </p:txBody>
      </p:sp>
    </p:spTree>
    <p:extLst>
      <p:ext uri="{BB962C8B-B14F-4D97-AF65-F5344CB8AC3E}">
        <p14:creationId xmlns:p14="http://schemas.microsoft.com/office/powerpoint/2010/main" xmlns="" val="3838856575"/>
      </p:ext>
    </p:extLst>
  </p:cSld>
  <p:clrMapOvr>
    <a:masterClrMapping/>
  </p:clrMapOvr>
  <p:transition>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6" name="Rettangolo 15"/>
          <p:cNvSpPr/>
          <p:nvPr/>
        </p:nvSpPr>
        <p:spPr>
          <a:xfrm>
            <a:off x="0" y="404664"/>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b="1" dirty="0">
              <a:latin typeface="Century Gothic" pitchFamily="34" charset="0"/>
              <a:cs typeface="Times New Roman" pitchFamily="18" charset="0"/>
            </a:endParaRPr>
          </a:p>
        </p:txBody>
      </p:sp>
      <p:sp>
        <p:nvSpPr>
          <p:cNvPr id="15" name="Rettangolo 14"/>
          <p:cNvSpPr/>
          <p:nvPr/>
        </p:nvSpPr>
        <p:spPr>
          <a:xfrm>
            <a:off x="755576" y="2132856"/>
            <a:ext cx="7488832" cy="461665"/>
          </a:xfrm>
          <a:prstGeom prst="rect">
            <a:avLst/>
          </a:prstGeom>
        </p:spPr>
        <p:txBody>
          <a:bodyPr wrap="square">
            <a:spAutoFit/>
          </a:bodyPr>
          <a:lstStyle/>
          <a:p>
            <a:endParaRPr lang="it-IT" sz="2400" dirty="0" smtClean="0">
              <a:latin typeface="Times New Roman" pitchFamily="18" charset="0"/>
              <a:cs typeface="Times New Roman" pitchFamily="18" charset="0"/>
            </a:endParaRPr>
          </a:p>
        </p:txBody>
      </p:sp>
      <p:sp>
        <p:nvSpPr>
          <p:cNvPr id="11" name="Rettangolo 10"/>
          <p:cNvSpPr/>
          <p:nvPr/>
        </p:nvSpPr>
        <p:spPr>
          <a:xfrm>
            <a:off x="611560" y="2274838"/>
            <a:ext cx="7776864" cy="939360"/>
          </a:xfrm>
          <a:prstGeom prst="rect">
            <a:avLst/>
          </a:prstGeom>
        </p:spPr>
        <p:txBody>
          <a:bodyPr wrap="square">
            <a:spAutoFit/>
          </a:bodyPr>
          <a:lstStyle/>
          <a:p>
            <a:pPr>
              <a:lnSpc>
                <a:spcPct val="200000"/>
              </a:lnSpc>
            </a:pPr>
            <a:endParaRPr lang="it-IT" sz="3200" b="1" i="1" dirty="0">
              <a:solidFill>
                <a:srgbClr val="7030A0"/>
              </a:solidFill>
            </a:endParaRPr>
          </a:p>
        </p:txBody>
      </p:sp>
      <p:sp>
        <p:nvSpPr>
          <p:cNvPr id="12" name="Rettangolo 11"/>
          <p:cNvSpPr/>
          <p:nvPr/>
        </p:nvSpPr>
        <p:spPr>
          <a:xfrm>
            <a:off x="611560" y="2204864"/>
            <a:ext cx="7776864" cy="461665"/>
          </a:xfrm>
          <a:prstGeom prst="rect">
            <a:avLst/>
          </a:prstGeom>
        </p:spPr>
        <p:txBody>
          <a:bodyPr wrap="square">
            <a:spAutoFit/>
          </a:bodyPr>
          <a:lstStyle/>
          <a:p>
            <a:pPr>
              <a:spcAft>
                <a:spcPts val="1200"/>
              </a:spcAft>
            </a:pPr>
            <a:endParaRPr lang="it-IT" sz="2400" i="1" dirty="0">
              <a:latin typeface="Times New Roman" pitchFamily="18" charset="0"/>
              <a:cs typeface="Times New Roman" pitchFamily="18" charset="0"/>
            </a:endParaRPr>
          </a:p>
        </p:txBody>
      </p:sp>
      <p:sp>
        <p:nvSpPr>
          <p:cNvPr id="14" name="Rettangolo 13"/>
          <p:cNvSpPr/>
          <p:nvPr/>
        </p:nvSpPr>
        <p:spPr>
          <a:xfrm>
            <a:off x="539552" y="2924944"/>
            <a:ext cx="7992888" cy="461665"/>
          </a:xfrm>
          <a:prstGeom prst="rect">
            <a:avLst/>
          </a:prstGeom>
        </p:spPr>
        <p:txBody>
          <a:bodyPr wrap="square">
            <a:spAutoFit/>
          </a:bodyPr>
          <a:lstStyle/>
          <a:p>
            <a:pPr>
              <a:spcAft>
                <a:spcPts val="1200"/>
              </a:spcAft>
            </a:pPr>
            <a:endParaRPr lang="it-IT" sz="2400" dirty="0">
              <a:latin typeface="Times New Roman" pitchFamily="18" charset="0"/>
              <a:cs typeface="Times New Roman" pitchFamily="18" charset="0"/>
            </a:endParaRPr>
          </a:p>
        </p:txBody>
      </p:sp>
      <p:sp>
        <p:nvSpPr>
          <p:cNvPr id="18" name="Rettangolo 17"/>
          <p:cNvSpPr/>
          <p:nvPr/>
        </p:nvSpPr>
        <p:spPr>
          <a:xfrm>
            <a:off x="539552" y="2204864"/>
            <a:ext cx="8136904" cy="4616648"/>
          </a:xfrm>
          <a:prstGeom prst="rect">
            <a:avLst/>
          </a:prstGeom>
        </p:spPr>
        <p:txBody>
          <a:bodyPr wrap="square">
            <a:spAutoFit/>
          </a:bodyPr>
          <a:lstStyle/>
          <a:p>
            <a:pPr marL="342900" indent="-342900">
              <a:spcAft>
                <a:spcPts val="1200"/>
              </a:spcAft>
              <a:buFont typeface="Wingdings" pitchFamily="2" charset="2"/>
              <a:buChar char="q"/>
            </a:pPr>
            <a:r>
              <a:rPr lang="it-IT" sz="2400" dirty="0" smtClean="0">
                <a:latin typeface="Century Gothic" pitchFamily="34" charset="0"/>
                <a:cs typeface="Times New Roman" pitchFamily="18" charset="0"/>
              </a:rPr>
              <a:t>È una delle 12 Commissioni della CEI che ha avuto nei decenni passati molteplici trasformazioni.</a:t>
            </a:r>
          </a:p>
          <a:p>
            <a:pPr marL="342900" indent="-342900">
              <a:spcAft>
                <a:spcPts val="1200"/>
              </a:spcAft>
              <a:buFont typeface="Wingdings" pitchFamily="2" charset="2"/>
              <a:buChar char="q"/>
            </a:pPr>
            <a:r>
              <a:rPr lang="it-IT" sz="2400" dirty="0" smtClean="0">
                <a:latin typeface="Century Gothic" pitchFamily="34" charset="0"/>
                <a:cs typeface="Times New Roman" pitchFamily="18" charset="0"/>
              </a:rPr>
              <a:t>Ha compiti di studio, di proposta , di animazione e riferisce la sua attività al Consiglio episcopale permanente. Non ha potestà deliberativa né funzioni esecutive.</a:t>
            </a:r>
          </a:p>
          <a:p>
            <a:pPr marL="342900" indent="-342900">
              <a:spcAft>
                <a:spcPts val="1200"/>
              </a:spcAft>
              <a:buFont typeface="Wingdings" pitchFamily="2" charset="2"/>
              <a:buChar char="q"/>
            </a:pPr>
            <a:r>
              <a:rPr lang="it-IT" sz="2400" dirty="0" smtClean="0">
                <a:latin typeface="Century Gothic" pitchFamily="34" charset="0"/>
                <a:cs typeface="Times New Roman" pitchFamily="18" charset="0"/>
              </a:rPr>
              <a:t>È costituita da otto vescovi eletti dal </a:t>
            </a:r>
            <a:r>
              <a:rPr lang="it-IT" sz="2400" dirty="0">
                <a:latin typeface="Century Gothic" pitchFamily="34" charset="0"/>
                <a:cs typeface="Times New Roman" pitchFamily="18" charset="0"/>
              </a:rPr>
              <a:t>Consiglio episcopale </a:t>
            </a:r>
            <a:r>
              <a:rPr lang="it-IT" sz="2400" dirty="0" smtClean="0">
                <a:latin typeface="Century Gothic" pitchFamily="34" charset="0"/>
                <a:cs typeface="Times New Roman" pitchFamily="18" charset="0"/>
              </a:rPr>
              <a:t>permanente, preferibilmente tra i candidati indicati dalle Conferenze episcopali regionali.</a:t>
            </a:r>
          </a:p>
          <a:p>
            <a:pPr marL="342900" indent="-342900">
              <a:buFont typeface="Wingdings" pitchFamily="2" charset="2"/>
              <a:buChar char="q"/>
            </a:pPr>
            <a:endParaRPr lang="it-IT" sz="2400" dirty="0" smtClean="0">
              <a:latin typeface="Century Gothic" pitchFamily="34" charset="0"/>
              <a:cs typeface="Times New Roman" pitchFamily="18" charset="0"/>
            </a:endParaRPr>
          </a:p>
        </p:txBody>
      </p:sp>
      <p:sp>
        <p:nvSpPr>
          <p:cNvPr id="17" name="Rettangolo 16"/>
          <p:cNvSpPr/>
          <p:nvPr/>
        </p:nvSpPr>
        <p:spPr>
          <a:xfrm>
            <a:off x="0" y="260648"/>
            <a:ext cx="9144000" cy="1368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smtClean="0">
                <a:latin typeface="Century Gothic" pitchFamily="34" charset="0"/>
                <a:cs typeface="Times New Roman" pitchFamily="18" charset="0"/>
              </a:rPr>
              <a:t>La commissione episcopale per le migrazioni (CEMI)</a:t>
            </a:r>
            <a:endParaRPr lang="it-IT" sz="4000" b="1" dirty="0">
              <a:latin typeface="Century Gothic" pitchFamily="34" charset="0"/>
              <a:cs typeface="Times New Roman" pitchFamily="18" charset="0"/>
            </a:endParaRPr>
          </a:p>
        </p:txBody>
      </p:sp>
    </p:spTree>
    <p:extLst>
      <p:ext uri="{BB962C8B-B14F-4D97-AF65-F5344CB8AC3E}">
        <p14:creationId xmlns:p14="http://schemas.microsoft.com/office/powerpoint/2010/main" xmlns="" val="427482873"/>
      </p:ext>
    </p:extLst>
  </p:cSld>
  <p:clrMapOvr>
    <a:masterClrMapping/>
  </p:clrMapOvr>
  <p:transition>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5" name="Rettangolo 14"/>
          <p:cNvSpPr/>
          <p:nvPr/>
        </p:nvSpPr>
        <p:spPr>
          <a:xfrm>
            <a:off x="755576" y="2132856"/>
            <a:ext cx="7488832" cy="461665"/>
          </a:xfrm>
          <a:prstGeom prst="rect">
            <a:avLst/>
          </a:prstGeom>
        </p:spPr>
        <p:txBody>
          <a:bodyPr wrap="square">
            <a:spAutoFit/>
          </a:bodyPr>
          <a:lstStyle/>
          <a:p>
            <a:endParaRPr lang="it-IT" sz="2400" dirty="0" smtClean="0">
              <a:latin typeface="Times New Roman" pitchFamily="18" charset="0"/>
              <a:cs typeface="Times New Roman" pitchFamily="18" charset="0"/>
            </a:endParaRPr>
          </a:p>
        </p:txBody>
      </p:sp>
      <p:sp>
        <p:nvSpPr>
          <p:cNvPr id="11" name="Rettangolo 10"/>
          <p:cNvSpPr/>
          <p:nvPr/>
        </p:nvSpPr>
        <p:spPr>
          <a:xfrm>
            <a:off x="611560" y="2274838"/>
            <a:ext cx="7776864" cy="939360"/>
          </a:xfrm>
          <a:prstGeom prst="rect">
            <a:avLst/>
          </a:prstGeom>
        </p:spPr>
        <p:txBody>
          <a:bodyPr wrap="square">
            <a:spAutoFit/>
          </a:bodyPr>
          <a:lstStyle/>
          <a:p>
            <a:pPr>
              <a:lnSpc>
                <a:spcPct val="200000"/>
              </a:lnSpc>
            </a:pPr>
            <a:endParaRPr lang="it-IT" sz="3200" b="1" i="1" dirty="0">
              <a:solidFill>
                <a:srgbClr val="7030A0"/>
              </a:solidFill>
            </a:endParaRPr>
          </a:p>
        </p:txBody>
      </p:sp>
      <p:sp>
        <p:nvSpPr>
          <p:cNvPr id="12" name="Rettangolo 11"/>
          <p:cNvSpPr/>
          <p:nvPr/>
        </p:nvSpPr>
        <p:spPr>
          <a:xfrm>
            <a:off x="611560" y="2204864"/>
            <a:ext cx="7776864" cy="461665"/>
          </a:xfrm>
          <a:prstGeom prst="rect">
            <a:avLst/>
          </a:prstGeom>
        </p:spPr>
        <p:txBody>
          <a:bodyPr wrap="square">
            <a:spAutoFit/>
          </a:bodyPr>
          <a:lstStyle/>
          <a:p>
            <a:pPr>
              <a:spcAft>
                <a:spcPts val="1200"/>
              </a:spcAft>
            </a:pPr>
            <a:endParaRPr lang="it-IT" sz="2400" i="1" dirty="0">
              <a:latin typeface="Times New Roman" pitchFamily="18" charset="0"/>
              <a:cs typeface="Times New Roman" pitchFamily="18" charset="0"/>
            </a:endParaRPr>
          </a:p>
        </p:txBody>
      </p:sp>
      <p:sp>
        <p:nvSpPr>
          <p:cNvPr id="14" name="Rettangolo 13"/>
          <p:cNvSpPr/>
          <p:nvPr/>
        </p:nvSpPr>
        <p:spPr>
          <a:xfrm>
            <a:off x="539552" y="2924944"/>
            <a:ext cx="7992888" cy="461665"/>
          </a:xfrm>
          <a:prstGeom prst="rect">
            <a:avLst/>
          </a:prstGeom>
        </p:spPr>
        <p:txBody>
          <a:bodyPr wrap="square">
            <a:spAutoFit/>
          </a:bodyPr>
          <a:lstStyle/>
          <a:p>
            <a:pPr>
              <a:spcAft>
                <a:spcPts val="1200"/>
              </a:spcAft>
            </a:pPr>
            <a:endParaRPr lang="it-IT" sz="2400" dirty="0">
              <a:latin typeface="Times New Roman" pitchFamily="18" charset="0"/>
              <a:cs typeface="Times New Roman" pitchFamily="18" charset="0"/>
            </a:endParaRPr>
          </a:p>
        </p:txBody>
      </p:sp>
      <p:sp>
        <p:nvSpPr>
          <p:cNvPr id="18" name="Rettangolo 17"/>
          <p:cNvSpPr/>
          <p:nvPr/>
        </p:nvSpPr>
        <p:spPr>
          <a:xfrm>
            <a:off x="539552" y="2204864"/>
            <a:ext cx="8136904" cy="707886"/>
          </a:xfrm>
          <a:prstGeom prst="rect">
            <a:avLst/>
          </a:prstGeom>
        </p:spPr>
        <p:txBody>
          <a:bodyPr wrap="square">
            <a:spAutoFit/>
          </a:bodyPr>
          <a:lstStyle/>
          <a:p>
            <a:endParaRPr lang="it-IT" sz="2000" dirty="0" smtClean="0">
              <a:latin typeface="Century Gothic" pitchFamily="34" charset="0"/>
              <a:cs typeface="Times New Roman" pitchFamily="18" charset="0"/>
            </a:endParaRPr>
          </a:p>
          <a:p>
            <a:endParaRPr lang="it-IT" sz="2000" dirty="0" smtClean="0">
              <a:latin typeface="Century Gothic" pitchFamily="34" charset="0"/>
              <a:cs typeface="Times New Roman" pitchFamily="18" charset="0"/>
            </a:endParaRPr>
          </a:p>
        </p:txBody>
      </p:sp>
      <p:sp>
        <p:nvSpPr>
          <p:cNvPr id="17" name="Rettangolo 16"/>
          <p:cNvSpPr/>
          <p:nvPr/>
        </p:nvSpPr>
        <p:spPr>
          <a:xfrm>
            <a:off x="0" y="260648"/>
            <a:ext cx="9144000" cy="1368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smtClean="0">
                <a:latin typeface="Century Gothic" pitchFamily="34" charset="0"/>
                <a:cs typeface="Times New Roman" pitchFamily="18" charset="0"/>
              </a:rPr>
              <a:t>La Fondazione </a:t>
            </a:r>
            <a:r>
              <a:rPr lang="it-IT" sz="4000" b="1" dirty="0" err="1" smtClean="0">
                <a:latin typeface="Century Gothic" pitchFamily="34" charset="0"/>
                <a:cs typeface="Times New Roman" pitchFamily="18" charset="0"/>
              </a:rPr>
              <a:t>Migrantes</a:t>
            </a:r>
            <a:endParaRPr lang="it-IT" sz="4000" b="1" dirty="0">
              <a:latin typeface="Century Gothic" pitchFamily="34" charset="0"/>
              <a:cs typeface="Times New Roman" pitchFamily="18" charset="0"/>
            </a:endParaRPr>
          </a:p>
        </p:txBody>
      </p:sp>
      <p:sp>
        <p:nvSpPr>
          <p:cNvPr id="2" name="Rettangolo 1"/>
          <p:cNvSpPr/>
          <p:nvPr/>
        </p:nvSpPr>
        <p:spPr>
          <a:xfrm>
            <a:off x="755576" y="1994356"/>
            <a:ext cx="8064896" cy="5078313"/>
          </a:xfrm>
          <a:prstGeom prst="rect">
            <a:avLst/>
          </a:prstGeom>
        </p:spPr>
        <p:txBody>
          <a:bodyPr wrap="square">
            <a:spAutoFit/>
          </a:bodyPr>
          <a:lstStyle/>
          <a:p>
            <a:pPr marL="342900" indent="-342900">
              <a:spcAft>
                <a:spcPts val="2400"/>
              </a:spcAft>
              <a:buFont typeface="Wingdings" pitchFamily="2" charset="2"/>
              <a:buChar char="q"/>
            </a:pPr>
            <a:r>
              <a:rPr lang="it-IT" sz="2400" dirty="0" smtClean="0">
                <a:latin typeface="Century Gothic" pitchFamily="34" charset="0"/>
                <a:cs typeface="Times New Roman" pitchFamily="18" charset="0"/>
              </a:rPr>
              <a:t>È </a:t>
            </a:r>
            <a:r>
              <a:rPr lang="it-IT" sz="2400" dirty="0">
                <a:latin typeface="Century Gothic" pitchFamily="34" charset="0"/>
                <a:cs typeface="Times New Roman" pitchFamily="18" charset="0"/>
              </a:rPr>
              <a:t>l’organismo centrale della </a:t>
            </a:r>
            <a:r>
              <a:rPr lang="it-IT" sz="2400" dirty="0" smtClean="0">
                <a:latin typeface="Century Gothic" pitchFamily="34" charset="0"/>
                <a:cs typeface="Times New Roman" pitchFamily="18" charset="0"/>
              </a:rPr>
              <a:t>CEI costituito per la cura pastorale dei migranti, italiani e stranieri;</a:t>
            </a:r>
          </a:p>
          <a:p>
            <a:pPr marL="342900" indent="-342900">
              <a:spcAft>
                <a:spcPts val="2400"/>
              </a:spcAft>
              <a:buFont typeface="Wingdings" pitchFamily="2" charset="2"/>
              <a:buChar char="q"/>
            </a:pPr>
            <a:r>
              <a:rPr lang="it-IT" sz="2400" dirty="0" smtClean="0">
                <a:latin typeface="Century Gothic" pitchFamily="34" charset="0"/>
                <a:cs typeface="Times New Roman" pitchFamily="18" charset="0"/>
              </a:rPr>
              <a:t>Rivolge la sua cura nei confronti di singoli, famiglie e comunità coinvolti dal fenomeno della mobilità umana, ed in particolare: gli </a:t>
            </a:r>
            <a:r>
              <a:rPr lang="it-IT" sz="2400" b="1" dirty="0" smtClean="0">
                <a:latin typeface="Century Gothic" pitchFamily="34" charset="0"/>
                <a:cs typeface="Times New Roman" pitchFamily="18" charset="0"/>
              </a:rPr>
              <a:t>immigrati stranieri</a:t>
            </a:r>
            <a:r>
              <a:rPr lang="it-IT" sz="2400" dirty="0" smtClean="0">
                <a:latin typeface="Century Gothic" pitchFamily="34" charset="0"/>
                <a:cs typeface="Times New Roman" pitchFamily="18" charset="0"/>
              </a:rPr>
              <a:t>, i migranti interni italiani, i rifugiati, i profughi, gli apolidi e i richiedenti asilo, gli emigrati italiani, la gente dello spettacolo viaggiante, i Rom, Sinti e nomadi</a:t>
            </a:r>
          </a:p>
          <a:p>
            <a:pPr marL="171450" indent="-171450">
              <a:spcAft>
                <a:spcPts val="1200"/>
              </a:spcAft>
              <a:buFont typeface="Wingdings" panose="05000000000000000000" pitchFamily="2" charset="2"/>
              <a:buChar char="ü"/>
            </a:pPr>
            <a:endParaRPr lang="it-IT" sz="1200" dirty="0" smtClean="0">
              <a:latin typeface="Century Gothic" pitchFamily="34" charset="0"/>
              <a:cs typeface="Times New Roman" pitchFamily="18" charset="0"/>
            </a:endParaRPr>
          </a:p>
          <a:p>
            <a:pPr marL="342900" indent="-342900">
              <a:spcAft>
                <a:spcPts val="1200"/>
              </a:spcAft>
              <a:buFont typeface="Wingdings" pitchFamily="2" charset="2"/>
              <a:buChar char="q"/>
            </a:pPr>
            <a:endParaRPr lang="it-IT" sz="1600" dirty="0" smtClean="0">
              <a:latin typeface="Century Gothic" pitchFamily="34" charset="0"/>
              <a:cs typeface="Times New Roman" pitchFamily="18" charset="0"/>
            </a:endParaRPr>
          </a:p>
          <a:p>
            <a:pPr marL="342900" indent="-342900">
              <a:spcAft>
                <a:spcPts val="1200"/>
              </a:spcAft>
              <a:buFont typeface="Courier New" panose="02070309020205020404" pitchFamily="49" charset="0"/>
              <a:buChar char="o"/>
            </a:pPr>
            <a:endParaRPr lang="it-IT" sz="2000" dirty="0">
              <a:latin typeface="Century Gothic" pitchFamily="34" charset="0"/>
              <a:cs typeface="Times New Roman" pitchFamily="18" charset="0"/>
            </a:endParaRPr>
          </a:p>
        </p:txBody>
      </p:sp>
    </p:spTree>
    <p:extLst>
      <p:ext uri="{BB962C8B-B14F-4D97-AF65-F5344CB8AC3E}">
        <p14:creationId xmlns:p14="http://schemas.microsoft.com/office/powerpoint/2010/main" xmlns="" val="2607605359"/>
      </p:ext>
    </p:extLst>
  </p:cSld>
  <p:clrMapOvr>
    <a:masterClrMapping/>
  </p:clrMapOvr>
  <p:transition>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5" name="Rettangolo 14"/>
          <p:cNvSpPr/>
          <p:nvPr/>
        </p:nvSpPr>
        <p:spPr>
          <a:xfrm>
            <a:off x="755576" y="2132856"/>
            <a:ext cx="7488832" cy="461665"/>
          </a:xfrm>
          <a:prstGeom prst="rect">
            <a:avLst/>
          </a:prstGeom>
        </p:spPr>
        <p:txBody>
          <a:bodyPr wrap="square">
            <a:spAutoFit/>
          </a:bodyPr>
          <a:lstStyle/>
          <a:p>
            <a:endParaRPr lang="it-IT" sz="2400" dirty="0" smtClean="0">
              <a:latin typeface="Times New Roman" pitchFamily="18" charset="0"/>
              <a:cs typeface="Times New Roman" pitchFamily="18" charset="0"/>
            </a:endParaRPr>
          </a:p>
        </p:txBody>
      </p:sp>
      <p:sp>
        <p:nvSpPr>
          <p:cNvPr id="11" name="Rettangolo 10"/>
          <p:cNvSpPr/>
          <p:nvPr/>
        </p:nvSpPr>
        <p:spPr>
          <a:xfrm>
            <a:off x="611560" y="2274838"/>
            <a:ext cx="7776864" cy="939360"/>
          </a:xfrm>
          <a:prstGeom prst="rect">
            <a:avLst/>
          </a:prstGeom>
        </p:spPr>
        <p:txBody>
          <a:bodyPr wrap="square">
            <a:spAutoFit/>
          </a:bodyPr>
          <a:lstStyle/>
          <a:p>
            <a:pPr>
              <a:lnSpc>
                <a:spcPct val="200000"/>
              </a:lnSpc>
            </a:pPr>
            <a:endParaRPr lang="it-IT" sz="3200" b="1" i="1" dirty="0">
              <a:solidFill>
                <a:srgbClr val="7030A0"/>
              </a:solidFill>
            </a:endParaRPr>
          </a:p>
        </p:txBody>
      </p:sp>
      <p:sp>
        <p:nvSpPr>
          <p:cNvPr id="12" name="Rettangolo 11"/>
          <p:cNvSpPr/>
          <p:nvPr/>
        </p:nvSpPr>
        <p:spPr>
          <a:xfrm>
            <a:off x="611560" y="2204864"/>
            <a:ext cx="7776864" cy="461665"/>
          </a:xfrm>
          <a:prstGeom prst="rect">
            <a:avLst/>
          </a:prstGeom>
        </p:spPr>
        <p:txBody>
          <a:bodyPr wrap="square">
            <a:spAutoFit/>
          </a:bodyPr>
          <a:lstStyle/>
          <a:p>
            <a:pPr>
              <a:spcAft>
                <a:spcPts val="1200"/>
              </a:spcAft>
            </a:pPr>
            <a:endParaRPr lang="it-IT" sz="2400" i="1" dirty="0">
              <a:latin typeface="Times New Roman" pitchFamily="18" charset="0"/>
              <a:cs typeface="Times New Roman" pitchFamily="18" charset="0"/>
            </a:endParaRPr>
          </a:p>
        </p:txBody>
      </p:sp>
      <p:sp>
        <p:nvSpPr>
          <p:cNvPr id="14" name="Rettangolo 13"/>
          <p:cNvSpPr/>
          <p:nvPr/>
        </p:nvSpPr>
        <p:spPr>
          <a:xfrm>
            <a:off x="539552" y="2924944"/>
            <a:ext cx="7992888" cy="461665"/>
          </a:xfrm>
          <a:prstGeom prst="rect">
            <a:avLst/>
          </a:prstGeom>
        </p:spPr>
        <p:txBody>
          <a:bodyPr wrap="square">
            <a:spAutoFit/>
          </a:bodyPr>
          <a:lstStyle/>
          <a:p>
            <a:pPr>
              <a:spcAft>
                <a:spcPts val="1200"/>
              </a:spcAft>
            </a:pPr>
            <a:endParaRPr lang="it-IT" sz="2400" dirty="0">
              <a:latin typeface="Times New Roman" pitchFamily="18" charset="0"/>
              <a:cs typeface="Times New Roman" pitchFamily="18" charset="0"/>
            </a:endParaRPr>
          </a:p>
        </p:txBody>
      </p:sp>
      <p:sp>
        <p:nvSpPr>
          <p:cNvPr id="18" name="Rettangolo 17"/>
          <p:cNvSpPr/>
          <p:nvPr/>
        </p:nvSpPr>
        <p:spPr>
          <a:xfrm>
            <a:off x="539552" y="2204864"/>
            <a:ext cx="8136904" cy="707886"/>
          </a:xfrm>
          <a:prstGeom prst="rect">
            <a:avLst/>
          </a:prstGeom>
        </p:spPr>
        <p:txBody>
          <a:bodyPr wrap="square">
            <a:spAutoFit/>
          </a:bodyPr>
          <a:lstStyle/>
          <a:p>
            <a:endParaRPr lang="it-IT" sz="2000" dirty="0" smtClean="0">
              <a:latin typeface="Century Gothic" pitchFamily="34" charset="0"/>
              <a:cs typeface="Times New Roman" pitchFamily="18" charset="0"/>
            </a:endParaRPr>
          </a:p>
          <a:p>
            <a:endParaRPr lang="it-IT" sz="2000" dirty="0" smtClean="0">
              <a:latin typeface="Century Gothic" pitchFamily="34" charset="0"/>
              <a:cs typeface="Times New Roman" pitchFamily="18" charset="0"/>
            </a:endParaRPr>
          </a:p>
        </p:txBody>
      </p:sp>
      <p:sp>
        <p:nvSpPr>
          <p:cNvPr id="17" name="Rettangolo 16"/>
          <p:cNvSpPr/>
          <p:nvPr/>
        </p:nvSpPr>
        <p:spPr>
          <a:xfrm>
            <a:off x="0" y="260648"/>
            <a:ext cx="9144000" cy="1368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smtClean="0">
                <a:latin typeface="Century Gothic" pitchFamily="34" charset="0"/>
                <a:cs typeface="Times New Roman" pitchFamily="18" charset="0"/>
              </a:rPr>
              <a:t>La Fondazione </a:t>
            </a:r>
            <a:r>
              <a:rPr lang="it-IT" sz="4000" b="1" dirty="0" err="1" smtClean="0">
                <a:latin typeface="Century Gothic" pitchFamily="34" charset="0"/>
                <a:cs typeface="Times New Roman" pitchFamily="18" charset="0"/>
              </a:rPr>
              <a:t>Migrantes</a:t>
            </a:r>
            <a:endParaRPr lang="it-IT" sz="4000" b="1" dirty="0">
              <a:latin typeface="Century Gothic" pitchFamily="34" charset="0"/>
              <a:cs typeface="Times New Roman" pitchFamily="18" charset="0"/>
            </a:endParaRPr>
          </a:p>
        </p:txBody>
      </p:sp>
      <p:sp>
        <p:nvSpPr>
          <p:cNvPr id="2" name="Rettangolo 1"/>
          <p:cNvSpPr/>
          <p:nvPr/>
        </p:nvSpPr>
        <p:spPr>
          <a:xfrm>
            <a:off x="323528" y="2852936"/>
            <a:ext cx="8136904" cy="3724096"/>
          </a:xfrm>
          <a:prstGeom prst="rect">
            <a:avLst/>
          </a:prstGeom>
        </p:spPr>
        <p:txBody>
          <a:bodyPr wrap="square">
            <a:spAutoFit/>
          </a:bodyPr>
          <a:lstStyle/>
          <a:p>
            <a:pPr marL="711450" indent="-360000">
              <a:spcAft>
                <a:spcPts val="600"/>
              </a:spcAft>
              <a:buFont typeface="Wingdings" pitchFamily="2" charset="2"/>
              <a:buChar char="q"/>
            </a:pPr>
            <a:r>
              <a:rPr lang="it-IT" sz="2400" dirty="0" smtClean="0">
                <a:latin typeface="Century Gothic" pitchFamily="34" charset="0"/>
                <a:cs typeface="Times New Roman" pitchFamily="18" charset="0"/>
              </a:rPr>
              <a:t>Favorire la vita religiosa dei migranti, in particolar modo dei cattolici, nel rispetto delle diverse tradizioni, per un loro fruttuoso inserimento nelle chiese particolari;</a:t>
            </a:r>
          </a:p>
          <a:p>
            <a:pPr marL="711450" indent="-360000">
              <a:spcAft>
                <a:spcPts val="600"/>
              </a:spcAft>
              <a:buFont typeface="Wingdings" pitchFamily="2" charset="2"/>
              <a:buChar char="q"/>
            </a:pPr>
            <a:r>
              <a:rPr lang="it-IT" sz="2400" dirty="0" smtClean="0">
                <a:latin typeface="Century Gothic" pitchFamily="34" charset="0"/>
                <a:cs typeface="Times New Roman" pitchFamily="18" charset="0"/>
              </a:rPr>
              <a:t>Promuovere l’impegno specifico di operatori pastorali a servizio della mobilità umana, curandone la formazione e l’aggiornamento;</a:t>
            </a:r>
          </a:p>
          <a:p>
            <a:pPr marL="342900" indent="-342900" algn="r">
              <a:spcAft>
                <a:spcPts val="1200"/>
              </a:spcAft>
            </a:pPr>
            <a:r>
              <a:rPr lang="it-IT" sz="2400" dirty="0" smtClean="0">
                <a:latin typeface="Century Gothic" pitchFamily="34" charset="0"/>
                <a:cs typeface="Times New Roman" pitchFamily="18" charset="0"/>
              </a:rPr>
              <a:t>Segue</a:t>
            </a:r>
          </a:p>
          <a:p>
            <a:pPr marL="342900" indent="-342900">
              <a:spcAft>
                <a:spcPts val="1200"/>
              </a:spcAft>
              <a:buFont typeface="Courier New" panose="02070309020205020404" pitchFamily="49" charset="0"/>
              <a:buChar char="o"/>
            </a:pPr>
            <a:endParaRPr lang="it-IT" sz="2400" dirty="0">
              <a:latin typeface="Century Gothic" pitchFamily="34" charset="0"/>
              <a:cs typeface="Times New Roman" pitchFamily="18" charset="0"/>
            </a:endParaRPr>
          </a:p>
        </p:txBody>
      </p:sp>
      <p:sp>
        <p:nvSpPr>
          <p:cNvPr id="19" name="Rettangolo 18"/>
          <p:cNvSpPr/>
          <p:nvPr/>
        </p:nvSpPr>
        <p:spPr>
          <a:xfrm>
            <a:off x="755576" y="1556792"/>
            <a:ext cx="1851789" cy="1200329"/>
          </a:xfrm>
          <a:prstGeom prst="rect">
            <a:avLst/>
          </a:prstGeom>
        </p:spPr>
        <p:txBody>
          <a:bodyPr wrap="square">
            <a:spAutoFit/>
          </a:bodyPr>
          <a:lstStyle/>
          <a:p>
            <a:endParaRPr lang="it-IT" sz="3600" b="1" i="1" dirty="0" smtClean="0">
              <a:solidFill>
                <a:srgbClr val="7030A0"/>
              </a:solidFill>
              <a:latin typeface="Times New Roman" pitchFamily="18" charset="0"/>
              <a:cs typeface="Times New Roman" pitchFamily="18" charset="0"/>
            </a:endParaRPr>
          </a:p>
          <a:p>
            <a:r>
              <a:rPr lang="it-IT" sz="3600" b="1" i="1" dirty="0" smtClean="0">
                <a:solidFill>
                  <a:srgbClr val="7030A0"/>
                </a:solidFill>
                <a:latin typeface="Times New Roman" pitchFamily="18" charset="0"/>
                <a:cs typeface="Times New Roman" pitchFamily="18" charset="0"/>
              </a:rPr>
              <a:t>Compiti</a:t>
            </a:r>
            <a:r>
              <a:rPr lang="it-IT" sz="3600" i="1" dirty="0" smtClean="0">
                <a:latin typeface="Times New Roman" pitchFamily="18" charset="0"/>
                <a:cs typeface="Times New Roman" pitchFamily="18" charset="0"/>
              </a:rPr>
              <a:t>:</a:t>
            </a:r>
          </a:p>
        </p:txBody>
      </p:sp>
    </p:spTree>
    <p:extLst>
      <p:ext uri="{BB962C8B-B14F-4D97-AF65-F5344CB8AC3E}">
        <p14:creationId xmlns:p14="http://schemas.microsoft.com/office/powerpoint/2010/main" xmlns="" val="2607605359"/>
      </p:ext>
    </p:extLst>
  </p:cSld>
  <p:clrMapOvr>
    <a:masterClrMapping/>
  </p:clrMapOvr>
  <p:transition>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5" name="Rettangolo 14"/>
          <p:cNvSpPr/>
          <p:nvPr/>
        </p:nvSpPr>
        <p:spPr>
          <a:xfrm>
            <a:off x="755576" y="2132856"/>
            <a:ext cx="7488832" cy="461665"/>
          </a:xfrm>
          <a:prstGeom prst="rect">
            <a:avLst/>
          </a:prstGeom>
        </p:spPr>
        <p:txBody>
          <a:bodyPr wrap="square">
            <a:spAutoFit/>
          </a:bodyPr>
          <a:lstStyle/>
          <a:p>
            <a:endParaRPr lang="it-IT" sz="2400" dirty="0" smtClean="0">
              <a:latin typeface="Times New Roman" pitchFamily="18" charset="0"/>
              <a:cs typeface="Times New Roman" pitchFamily="18" charset="0"/>
            </a:endParaRPr>
          </a:p>
        </p:txBody>
      </p:sp>
      <p:sp>
        <p:nvSpPr>
          <p:cNvPr id="11" name="Rettangolo 10"/>
          <p:cNvSpPr/>
          <p:nvPr/>
        </p:nvSpPr>
        <p:spPr>
          <a:xfrm>
            <a:off x="611560" y="2274838"/>
            <a:ext cx="7776864" cy="939360"/>
          </a:xfrm>
          <a:prstGeom prst="rect">
            <a:avLst/>
          </a:prstGeom>
        </p:spPr>
        <p:txBody>
          <a:bodyPr wrap="square">
            <a:spAutoFit/>
          </a:bodyPr>
          <a:lstStyle/>
          <a:p>
            <a:pPr>
              <a:lnSpc>
                <a:spcPct val="200000"/>
              </a:lnSpc>
            </a:pPr>
            <a:endParaRPr lang="it-IT" sz="3200" b="1" i="1" dirty="0">
              <a:solidFill>
                <a:srgbClr val="7030A0"/>
              </a:solidFill>
            </a:endParaRPr>
          </a:p>
        </p:txBody>
      </p:sp>
      <p:sp>
        <p:nvSpPr>
          <p:cNvPr id="12" name="Rettangolo 11"/>
          <p:cNvSpPr/>
          <p:nvPr/>
        </p:nvSpPr>
        <p:spPr>
          <a:xfrm>
            <a:off x="611560" y="2204864"/>
            <a:ext cx="7776864" cy="461665"/>
          </a:xfrm>
          <a:prstGeom prst="rect">
            <a:avLst/>
          </a:prstGeom>
        </p:spPr>
        <p:txBody>
          <a:bodyPr wrap="square">
            <a:spAutoFit/>
          </a:bodyPr>
          <a:lstStyle/>
          <a:p>
            <a:pPr>
              <a:spcAft>
                <a:spcPts val="1200"/>
              </a:spcAft>
            </a:pPr>
            <a:endParaRPr lang="it-IT" sz="2400" i="1" dirty="0">
              <a:latin typeface="Times New Roman" pitchFamily="18" charset="0"/>
              <a:cs typeface="Times New Roman" pitchFamily="18" charset="0"/>
            </a:endParaRPr>
          </a:p>
        </p:txBody>
      </p:sp>
      <p:sp>
        <p:nvSpPr>
          <p:cNvPr id="14" name="Rettangolo 13"/>
          <p:cNvSpPr/>
          <p:nvPr/>
        </p:nvSpPr>
        <p:spPr>
          <a:xfrm>
            <a:off x="539552" y="2924944"/>
            <a:ext cx="7992888" cy="461665"/>
          </a:xfrm>
          <a:prstGeom prst="rect">
            <a:avLst/>
          </a:prstGeom>
        </p:spPr>
        <p:txBody>
          <a:bodyPr wrap="square">
            <a:spAutoFit/>
          </a:bodyPr>
          <a:lstStyle/>
          <a:p>
            <a:pPr>
              <a:spcAft>
                <a:spcPts val="1200"/>
              </a:spcAft>
            </a:pPr>
            <a:endParaRPr lang="it-IT" sz="2400" dirty="0">
              <a:latin typeface="Times New Roman" pitchFamily="18" charset="0"/>
              <a:cs typeface="Times New Roman" pitchFamily="18" charset="0"/>
            </a:endParaRPr>
          </a:p>
        </p:txBody>
      </p:sp>
      <p:sp>
        <p:nvSpPr>
          <p:cNvPr id="18" name="Rettangolo 17"/>
          <p:cNvSpPr/>
          <p:nvPr/>
        </p:nvSpPr>
        <p:spPr>
          <a:xfrm>
            <a:off x="539552" y="2204864"/>
            <a:ext cx="8136904" cy="707886"/>
          </a:xfrm>
          <a:prstGeom prst="rect">
            <a:avLst/>
          </a:prstGeom>
        </p:spPr>
        <p:txBody>
          <a:bodyPr wrap="square">
            <a:spAutoFit/>
          </a:bodyPr>
          <a:lstStyle/>
          <a:p>
            <a:endParaRPr lang="it-IT" sz="2000" dirty="0" smtClean="0">
              <a:latin typeface="Century Gothic" pitchFamily="34" charset="0"/>
              <a:cs typeface="Times New Roman" pitchFamily="18" charset="0"/>
            </a:endParaRPr>
          </a:p>
          <a:p>
            <a:endParaRPr lang="it-IT" sz="2000" dirty="0" smtClean="0">
              <a:latin typeface="Century Gothic" pitchFamily="34" charset="0"/>
              <a:cs typeface="Times New Roman" pitchFamily="18" charset="0"/>
            </a:endParaRPr>
          </a:p>
        </p:txBody>
      </p:sp>
      <p:sp>
        <p:nvSpPr>
          <p:cNvPr id="17" name="Rettangolo 16"/>
          <p:cNvSpPr/>
          <p:nvPr/>
        </p:nvSpPr>
        <p:spPr>
          <a:xfrm>
            <a:off x="0" y="260648"/>
            <a:ext cx="9144000" cy="1368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smtClean="0">
                <a:latin typeface="Century Gothic" pitchFamily="34" charset="0"/>
                <a:cs typeface="Times New Roman" pitchFamily="18" charset="0"/>
              </a:rPr>
              <a:t>La Fondazione </a:t>
            </a:r>
            <a:r>
              <a:rPr lang="it-IT" sz="4000" b="1" dirty="0" err="1" smtClean="0">
                <a:latin typeface="Century Gothic" pitchFamily="34" charset="0"/>
                <a:cs typeface="Times New Roman" pitchFamily="18" charset="0"/>
              </a:rPr>
              <a:t>Migrantes</a:t>
            </a:r>
            <a:endParaRPr lang="it-IT" sz="4000" b="1" dirty="0">
              <a:latin typeface="Century Gothic" pitchFamily="34" charset="0"/>
              <a:cs typeface="Times New Roman" pitchFamily="18" charset="0"/>
            </a:endParaRPr>
          </a:p>
        </p:txBody>
      </p:sp>
      <p:sp>
        <p:nvSpPr>
          <p:cNvPr id="2" name="Rettangolo 1"/>
          <p:cNvSpPr/>
          <p:nvPr/>
        </p:nvSpPr>
        <p:spPr>
          <a:xfrm>
            <a:off x="539552" y="2186855"/>
            <a:ext cx="8064896" cy="5416868"/>
          </a:xfrm>
          <a:prstGeom prst="rect">
            <a:avLst/>
          </a:prstGeom>
        </p:spPr>
        <p:txBody>
          <a:bodyPr wrap="square">
            <a:spAutoFit/>
          </a:bodyPr>
          <a:lstStyle/>
          <a:p>
            <a:pPr marL="711450" indent="-360000">
              <a:spcAft>
                <a:spcPts val="1200"/>
              </a:spcAft>
            </a:pPr>
            <a:endParaRPr lang="it-IT" dirty="0" smtClean="0">
              <a:latin typeface="Century Gothic" pitchFamily="34" charset="0"/>
              <a:cs typeface="Times New Roman" pitchFamily="18" charset="0"/>
            </a:endParaRPr>
          </a:p>
          <a:p>
            <a:pPr marL="711450" indent="-360000">
              <a:spcAft>
                <a:spcPts val="600"/>
              </a:spcAft>
              <a:buFont typeface="Wingdings" pitchFamily="2" charset="2"/>
              <a:buChar char="q"/>
            </a:pPr>
            <a:r>
              <a:rPr lang="it-IT" sz="2600" dirty="0" smtClean="0">
                <a:latin typeface="Century Gothic" pitchFamily="34" charset="0"/>
                <a:cs typeface="Times New Roman" pitchFamily="18" charset="0"/>
              </a:rPr>
              <a:t>Coordinare le iniziative promosse dalle Chiese particolari e dagli organismi di ispirazione cristiana;</a:t>
            </a:r>
          </a:p>
          <a:p>
            <a:pPr marL="711450" indent="-360000">
              <a:spcAft>
                <a:spcPts val="600"/>
              </a:spcAft>
              <a:buFont typeface="Wingdings" pitchFamily="2" charset="2"/>
              <a:buChar char="q"/>
            </a:pPr>
            <a:r>
              <a:rPr lang="it-IT" sz="2600" dirty="0" smtClean="0">
                <a:latin typeface="Century Gothic" pitchFamily="34" charset="0"/>
                <a:cs typeface="Times New Roman" pitchFamily="18" charset="0"/>
              </a:rPr>
              <a:t>Promuovere la crescita integrale dei migranti, curando un’adeguata informazione presso l’opinione pubblica e stimolando l’elaborazione di leggi di tutela dei migranti per una convivenza più giusta e più pacifica.</a:t>
            </a:r>
          </a:p>
          <a:p>
            <a:pPr marL="171450" indent="-360000">
              <a:spcAft>
                <a:spcPts val="1200"/>
              </a:spcAft>
            </a:pPr>
            <a:endParaRPr lang="it-IT" dirty="0" smtClean="0">
              <a:latin typeface="Century Gothic" pitchFamily="34" charset="0"/>
              <a:cs typeface="Times New Roman" pitchFamily="18" charset="0"/>
            </a:endParaRPr>
          </a:p>
          <a:p>
            <a:pPr marL="342900" indent="-342900">
              <a:spcAft>
                <a:spcPts val="1200"/>
              </a:spcAft>
              <a:buFont typeface="Courier New" panose="02070309020205020404" pitchFamily="49" charset="0"/>
              <a:buChar char="o"/>
            </a:pPr>
            <a:endParaRPr lang="it-IT" sz="1600" dirty="0" smtClean="0">
              <a:latin typeface="Century Gothic" pitchFamily="34" charset="0"/>
              <a:cs typeface="Times New Roman" pitchFamily="18" charset="0"/>
            </a:endParaRPr>
          </a:p>
          <a:p>
            <a:pPr marL="342900" indent="-342900">
              <a:spcAft>
                <a:spcPts val="1200"/>
              </a:spcAft>
              <a:buFont typeface="Courier New" panose="02070309020205020404" pitchFamily="49" charset="0"/>
              <a:buChar char="o"/>
            </a:pPr>
            <a:endParaRPr lang="it-IT" sz="2000" dirty="0">
              <a:latin typeface="Century Gothic" pitchFamily="34" charset="0"/>
              <a:cs typeface="Times New Roman" pitchFamily="18" charset="0"/>
            </a:endParaRPr>
          </a:p>
        </p:txBody>
      </p:sp>
      <p:sp>
        <p:nvSpPr>
          <p:cNvPr id="19" name="Rettangolo 18"/>
          <p:cNvSpPr/>
          <p:nvPr/>
        </p:nvSpPr>
        <p:spPr>
          <a:xfrm>
            <a:off x="1064027" y="1340768"/>
            <a:ext cx="1851789" cy="1200329"/>
          </a:xfrm>
          <a:prstGeom prst="rect">
            <a:avLst/>
          </a:prstGeom>
        </p:spPr>
        <p:txBody>
          <a:bodyPr wrap="square">
            <a:spAutoFit/>
          </a:bodyPr>
          <a:lstStyle/>
          <a:p>
            <a:endParaRPr lang="it-IT" sz="3600" b="1" i="1" dirty="0" smtClean="0">
              <a:solidFill>
                <a:srgbClr val="7030A0"/>
              </a:solidFill>
              <a:latin typeface="Times New Roman" pitchFamily="18" charset="0"/>
              <a:cs typeface="Times New Roman" pitchFamily="18" charset="0"/>
            </a:endParaRPr>
          </a:p>
          <a:p>
            <a:r>
              <a:rPr lang="it-IT" sz="3600" b="1" i="1" dirty="0" smtClean="0">
                <a:solidFill>
                  <a:srgbClr val="7030A0"/>
                </a:solidFill>
                <a:latin typeface="Times New Roman" pitchFamily="18" charset="0"/>
                <a:cs typeface="Times New Roman" pitchFamily="18" charset="0"/>
              </a:rPr>
              <a:t>Compiti</a:t>
            </a:r>
            <a:r>
              <a:rPr lang="it-IT" sz="3600" i="1" dirty="0" smtClean="0">
                <a:latin typeface="Times New Roman" pitchFamily="18" charset="0"/>
                <a:cs typeface="Times New Roman" pitchFamily="18" charset="0"/>
              </a:rPr>
              <a:t>:</a:t>
            </a:r>
          </a:p>
        </p:txBody>
      </p:sp>
    </p:spTree>
    <p:extLst>
      <p:ext uri="{BB962C8B-B14F-4D97-AF65-F5344CB8AC3E}">
        <p14:creationId xmlns:p14="http://schemas.microsoft.com/office/powerpoint/2010/main" xmlns="" val="2607605359"/>
      </p:ext>
    </p:extLst>
  </p:cSld>
  <p:clrMapOvr>
    <a:masterClrMapping/>
  </p:clrMapOvr>
  <p:transition>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6" name="Rettangolo 15"/>
          <p:cNvSpPr/>
          <p:nvPr/>
        </p:nvSpPr>
        <p:spPr>
          <a:xfrm>
            <a:off x="0" y="404664"/>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b="1" dirty="0">
              <a:latin typeface="Century Gothic" pitchFamily="34" charset="0"/>
              <a:cs typeface="Times New Roman" pitchFamily="18" charset="0"/>
            </a:endParaRPr>
          </a:p>
        </p:txBody>
      </p:sp>
      <p:sp>
        <p:nvSpPr>
          <p:cNvPr id="15" name="Rettangolo 14"/>
          <p:cNvSpPr/>
          <p:nvPr/>
        </p:nvSpPr>
        <p:spPr>
          <a:xfrm>
            <a:off x="755576" y="2132856"/>
            <a:ext cx="7488832" cy="461665"/>
          </a:xfrm>
          <a:prstGeom prst="rect">
            <a:avLst/>
          </a:prstGeom>
        </p:spPr>
        <p:txBody>
          <a:bodyPr wrap="square">
            <a:spAutoFit/>
          </a:bodyPr>
          <a:lstStyle/>
          <a:p>
            <a:endParaRPr lang="it-IT" sz="2400" dirty="0" smtClean="0">
              <a:latin typeface="Times New Roman" pitchFamily="18" charset="0"/>
              <a:cs typeface="Times New Roman" pitchFamily="18" charset="0"/>
            </a:endParaRPr>
          </a:p>
        </p:txBody>
      </p:sp>
      <p:sp>
        <p:nvSpPr>
          <p:cNvPr id="11" name="Rettangolo 10"/>
          <p:cNvSpPr/>
          <p:nvPr/>
        </p:nvSpPr>
        <p:spPr>
          <a:xfrm>
            <a:off x="611560" y="2274838"/>
            <a:ext cx="7776864" cy="939360"/>
          </a:xfrm>
          <a:prstGeom prst="rect">
            <a:avLst/>
          </a:prstGeom>
        </p:spPr>
        <p:txBody>
          <a:bodyPr wrap="square">
            <a:spAutoFit/>
          </a:bodyPr>
          <a:lstStyle/>
          <a:p>
            <a:pPr>
              <a:lnSpc>
                <a:spcPct val="200000"/>
              </a:lnSpc>
            </a:pPr>
            <a:endParaRPr lang="it-IT" sz="3200" b="1" i="1" dirty="0">
              <a:solidFill>
                <a:srgbClr val="7030A0"/>
              </a:solidFill>
            </a:endParaRPr>
          </a:p>
        </p:txBody>
      </p:sp>
      <p:sp>
        <p:nvSpPr>
          <p:cNvPr id="12" name="Rettangolo 11"/>
          <p:cNvSpPr/>
          <p:nvPr/>
        </p:nvSpPr>
        <p:spPr>
          <a:xfrm>
            <a:off x="611560" y="2204864"/>
            <a:ext cx="7776864" cy="461665"/>
          </a:xfrm>
          <a:prstGeom prst="rect">
            <a:avLst/>
          </a:prstGeom>
        </p:spPr>
        <p:txBody>
          <a:bodyPr wrap="square">
            <a:spAutoFit/>
          </a:bodyPr>
          <a:lstStyle/>
          <a:p>
            <a:pPr>
              <a:spcAft>
                <a:spcPts val="1200"/>
              </a:spcAft>
            </a:pPr>
            <a:endParaRPr lang="it-IT" sz="2400" i="1" dirty="0">
              <a:latin typeface="Times New Roman" pitchFamily="18" charset="0"/>
              <a:cs typeface="Times New Roman" pitchFamily="18" charset="0"/>
            </a:endParaRPr>
          </a:p>
        </p:txBody>
      </p:sp>
      <p:sp>
        <p:nvSpPr>
          <p:cNvPr id="14" name="Rettangolo 13"/>
          <p:cNvSpPr/>
          <p:nvPr/>
        </p:nvSpPr>
        <p:spPr>
          <a:xfrm>
            <a:off x="539552" y="2924944"/>
            <a:ext cx="7992888" cy="461665"/>
          </a:xfrm>
          <a:prstGeom prst="rect">
            <a:avLst/>
          </a:prstGeom>
        </p:spPr>
        <p:txBody>
          <a:bodyPr wrap="square">
            <a:spAutoFit/>
          </a:bodyPr>
          <a:lstStyle/>
          <a:p>
            <a:pPr>
              <a:spcAft>
                <a:spcPts val="1200"/>
              </a:spcAft>
            </a:pPr>
            <a:endParaRPr lang="it-IT" sz="2400" dirty="0">
              <a:latin typeface="Times New Roman" pitchFamily="18" charset="0"/>
              <a:cs typeface="Times New Roman" pitchFamily="18" charset="0"/>
            </a:endParaRPr>
          </a:p>
        </p:txBody>
      </p:sp>
      <p:sp>
        <p:nvSpPr>
          <p:cNvPr id="17" name="Rettangolo 16"/>
          <p:cNvSpPr/>
          <p:nvPr/>
        </p:nvSpPr>
        <p:spPr>
          <a:xfrm>
            <a:off x="827584" y="2132856"/>
            <a:ext cx="7416824" cy="3570208"/>
          </a:xfrm>
          <a:prstGeom prst="rect">
            <a:avLst/>
          </a:prstGeom>
        </p:spPr>
        <p:txBody>
          <a:bodyPr wrap="square">
            <a:spAutoFit/>
          </a:bodyPr>
          <a:lstStyle/>
          <a:p>
            <a:pPr marL="540000" indent="-540000">
              <a:spcAft>
                <a:spcPts val="1200"/>
              </a:spcAft>
              <a:buFont typeface="Wingdings" pitchFamily="2" charset="2"/>
              <a:buChar char="q"/>
            </a:pPr>
            <a:r>
              <a:rPr lang="it-IT" sz="2400" dirty="0" smtClean="0">
                <a:latin typeface="Century Gothic" pitchFamily="34" charset="0"/>
                <a:cs typeface="Times New Roman" pitchFamily="18" charset="0"/>
              </a:rPr>
              <a:t>Conoscenza del fenomeno dell’immigrazione nelle sue cause, dimensioni, linee di tendenza …  per un approccio sempre più lucido e permeato da sensibilità evangelica;</a:t>
            </a:r>
          </a:p>
          <a:p>
            <a:pPr marL="540000" indent="-540000">
              <a:spcAft>
                <a:spcPts val="1200"/>
              </a:spcAft>
              <a:buFont typeface="Wingdings" pitchFamily="2" charset="2"/>
              <a:buChar char="q"/>
            </a:pPr>
            <a:r>
              <a:rPr lang="it-IT" sz="2400" dirty="0" smtClean="0">
                <a:latin typeface="Century Gothic" pitchFamily="34" charset="0"/>
                <a:cs typeface="Times New Roman" pitchFamily="18" charset="0"/>
              </a:rPr>
              <a:t>Sensibilizzazione delle comunità cristiane sugli immigrati per una testimonianza di accoglienza e di condivisione che vada oltre la semplice tolleranza;</a:t>
            </a:r>
          </a:p>
        </p:txBody>
      </p:sp>
      <p:sp>
        <p:nvSpPr>
          <p:cNvPr id="18" name="CasellaDiTesto 17"/>
          <p:cNvSpPr txBox="1"/>
          <p:nvPr/>
        </p:nvSpPr>
        <p:spPr>
          <a:xfrm>
            <a:off x="7524328" y="5517232"/>
            <a:ext cx="1368152" cy="461665"/>
          </a:xfrm>
          <a:prstGeom prst="rect">
            <a:avLst/>
          </a:prstGeom>
          <a:noFill/>
        </p:spPr>
        <p:txBody>
          <a:bodyPr wrap="square" rtlCol="0">
            <a:spAutoFit/>
          </a:bodyPr>
          <a:lstStyle/>
          <a:p>
            <a:r>
              <a:rPr lang="it-IT" sz="2400" dirty="0" smtClean="0">
                <a:latin typeface="Century Gothic" pitchFamily="34" charset="0"/>
                <a:cs typeface="Times New Roman" pitchFamily="18" charset="0"/>
              </a:rPr>
              <a:t>segue</a:t>
            </a:r>
            <a:endParaRPr lang="it-IT" sz="2400" dirty="0">
              <a:latin typeface="Century Gothic" pitchFamily="34" charset="0"/>
              <a:cs typeface="Times New Roman" pitchFamily="18" charset="0"/>
            </a:endParaRPr>
          </a:p>
        </p:txBody>
      </p:sp>
      <p:sp>
        <p:nvSpPr>
          <p:cNvPr id="19" name="Rettangolo 18"/>
          <p:cNvSpPr/>
          <p:nvPr/>
        </p:nvSpPr>
        <p:spPr>
          <a:xfrm>
            <a:off x="0" y="260648"/>
            <a:ext cx="9144000" cy="1368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smtClean="0">
                <a:latin typeface="Century Gothic" pitchFamily="34" charset="0"/>
                <a:cs typeface="Times New Roman" pitchFamily="18" charset="0"/>
              </a:rPr>
              <a:t>Linee guida per una cura pastorale</a:t>
            </a:r>
          </a:p>
          <a:p>
            <a:pPr algn="ctr"/>
            <a:r>
              <a:rPr lang="it-IT" sz="4000" b="1" dirty="0" smtClean="0">
                <a:latin typeface="Century Gothic" pitchFamily="34" charset="0"/>
                <a:cs typeface="Times New Roman" pitchFamily="18" charset="0"/>
              </a:rPr>
              <a:t>degli immigrati</a:t>
            </a:r>
            <a:endParaRPr lang="it-IT" sz="4000" b="1" dirty="0">
              <a:latin typeface="Century Gothic" pitchFamily="34" charset="0"/>
              <a:cs typeface="Times New Roman" pitchFamily="18" charset="0"/>
            </a:endParaRPr>
          </a:p>
        </p:txBody>
      </p:sp>
    </p:spTree>
  </p:cSld>
  <p:clrMapOvr>
    <a:masterClrMapping/>
  </p:clrMapOvr>
  <p:transition>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6" name="Rettangolo 15"/>
          <p:cNvSpPr/>
          <p:nvPr/>
        </p:nvSpPr>
        <p:spPr>
          <a:xfrm>
            <a:off x="0" y="404664"/>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b="1" dirty="0">
              <a:latin typeface="Century Gothic" pitchFamily="34" charset="0"/>
              <a:cs typeface="Times New Roman" pitchFamily="18" charset="0"/>
            </a:endParaRPr>
          </a:p>
        </p:txBody>
      </p:sp>
      <p:sp>
        <p:nvSpPr>
          <p:cNvPr id="15" name="Rettangolo 14"/>
          <p:cNvSpPr/>
          <p:nvPr/>
        </p:nvSpPr>
        <p:spPr>
          <a:xfrm>
            <a:off x="755576" y="2132856"/>
            <a:ext cx="7488832" cy="461665"/>
          </a:xfrm>
          <a:prstGeom prst="rect">
            <a:avLst/>
          </a:prstGeom>
        </p:spPr>
        <p:txBody>
          <a:bodyPr wrap="square">
            <a:spAutoFit/>
          </a:bodyPr>
          <a:lstStyle/>
          <a:p>
            <a:endParaRPr lang="it-IT" sz="2400" dirty="0" smtClean="0">
              <a:latin typeface="Times New Roman" pitchFamily="18" charset="0"/>
              <a:cs typeface="Times New Roman" pitchFamily="18" charset="0"/>
            </a:endParaRPr>
          </a:p>
        </p:txBody>
      </p:sp>
      <p:sp>
        <p:nvSpPr>
          <p:cNvPr id="11" name="Rettangolo 10"/>
          <p:cNvSpPr/>
          <p:nvPr/>
        </p:nvSpPr>
        <p:spPr>
          <a:xfrm>
            <a:off x="611560" y="2274838"/>
            <a:ext cx="7776864" cy="939360"/>
          </a:xfrm>
          <a:prstGeom prst="rect">
            <a:avLst/>
          </a:prstGeom>
        </p:spPr>
        <p:txBody>
          <a:bodyPr wrap="square">
            <a:spAutoFit/>
          </a:bodyPr>
          <a:lstStyle/>
          <a:p>
            <a:pPr>
              <a:lnSpc>
                <a:spcPct val="200000"/>
              </a:lnSpc>
            </a:pPr>
            <a:endParaRPr lang="it-IT" sz="3200" b="1" i="1" dirty="0">
              <a:solidFill>
                <a:srgbClr val="7030A0"/>
              </a:solidFill>
            </a:endParaRPr>
          </a:p>
        </p:txBody>
      </p:sp>
      <p:sp>
        <p:nvSpPr>
          <p:cNvPr id="12" name="Rettangolo 11"/>
          <p:cNvSpPr/>
          <p:nvPr/>
        </p:nvSpPr>
        <p:spPr>
          <a:xfrm>
            <a:off x="611560" y="2204864"/>
            <a:ext cx="7776864" cy="461665"/>
          </a:xfrm>
          <a:prstGeom prst="rect">
            <a:avLst/>
          </a:prstGeom>
        </p:spPr>
        <p:txBody>
          <a:bodyPr wrap="square">
            <a:spAutoFit/>
          </a:bodyPr>
          <a:lstStyle/>
          <a:p>
            <a:pPr>
              <a:spcAft>
                <a:spcPts val="1200"/>
              </a:spcAft>
            </a:pPr>
            <a:endParaRPr lang="it-IT" sz="2400" i="1" dirty="0">
              <a:latin typeface="Times New Roman" pitchFamily="18" charset="0"/>
              <a:cs typeface="Times New Roman" pitchFamily="18" charset="0"/>
            </a:endParaRPr>
          </a:p>
        </p:txBody>
      </p:sp>
      <p:sp>
        <p:nvSpPr>
          <p:cNvPr id="14" name="Rettangolo 13"/>
          <p:cNvSpPr/>
          <p:nvPr/>
        </p:nvSpPr>
        <p:spPr>
          <a:xfrm>
            <a:off x="539552" y="2924944"/>
            <a:ext cx="7992888" cy="461665"/>
          </a:xfrm>
          <a:prstGeom prst="rect">
            <a:avLst/>
          </a:prstGeom>
        </p:spPr>
        <p:txBody>
          <a:bodyPr wrap="square">
            <a:spAutoFit/>
          </a:bodyPr>
          <a:lstStyle/>
          <a:p>
            <a:pPr>
              <a:spcAft>
                <a:spcPts val="1200"/>
              </a:spcAft>
            </a:pPr>
            <a:endParaRPr lang="it-IT" sz="2400" dirty="0">
              <a:latin typeface="Times New Roman" pitchFamily="18" charset="0"/>
              <a:cs typeface="Times New Roman" pitchFamily="18" charset="0"/>
            </a:endParaRPr>
          </a:p>
        </p:txBody>
      </p:sp>
      <p:sp>
        <p:nvSpPr>
          <p:cNvPr id="17" name="Rettangolo 16"/>
          <p:cNvSpPr/>
          <p:nvPr/>
        </p:nvSpPr>
        <p:spPr>
          <a:xfrm>
            <a:off x="683568" y="2204864"/>
            <a:ext cx="8064896" cy="4662815"/>
          </a:xfrm>
          <a:prstGeom prst="rect">
            <a:avLst/>
          </a:prstGeom>
        </p:spPr>
        <p:txBody>
          <a:bodyPr wrap="square">
            <a:spAutoFit/>
          </a:bodyPr>
          <a:lstStyle/>
          <a:p>
            <a:pPr marL="360000" lvl="1" indent="-360000">
              <a:spcAft>
                <a:spcPts val="2400"/>
              </a:spcAft>
              <a:buFont typeface="Wingdings" pitchFamily="2" charset="2"/>
              <a:buChar char="q"/>
            </a:pPr>
            <a:r>
              <a:rPr lang="it-IT" sz="2800" dirty="0" smtClean="0">
                <a:latin typeface="Century Gothic" pitchFamily="34" charset="0"/>
                <a:cs typeface="Times New Roman" pitchFamily="18" charset="0"/>
              </a:rPr>
              <a:t> Cura della vita di fede degli </a:t>
            </a:r>
            <a:r>
              <a:rPr lang="it-IT" sz="2800" dirty="0">
                <a:latin typeface="Century Gothic" pitchFamily="34" charset="0"/>
                <a:cs typeface="Times New Roman" pitchFamily="18" charset="0"/>
              </a:rPr>
              <a:t>immigrati </a:t>
            </a:r>
            <a:r>
              <a:rPr lang="it-IT" sz="2800" dirty="0" smtClean="0">
                <a:latin typeface="Century Gothic" pitchFamily="34" charset="0"/>
                <a:cs typeface="Times New Roman" pitchFamily="18" charset="0"/>
              </a:rPr>
              <a:t>cattolici, sia nelle comunità etniche che nel loro graduale inserimento nelle rispettive parrocchie di insediamento </a:t>
            </a:r>
            <a:r>
              <a:rPr lang="it-IT" sz="2800" dirty="0" smtClean="0">
                <a:solidFill>
                  <a:srgbClr val="7030A0"/>
                </a:solidFill>
                <a:latin typeface="Century Gothic" pitchFamily="34" charset="0"/>
                <a:cs typeface="Times New Roman" pitchFamily="18" charset="0"/>
              </a:rPr>
              <a:t>(focus nelle </a:t>
            </a:r>
            <a:r>
              <a:rPr lang="it-IT" sz="2800" i="1" dirty="0" err="1" smtClean="0">
                <a:solidFill>
                  <a:srgbClr val="7030A0"/>
                </a:solidFill>
                <a:latin typeface="Century Gothic" pitchFamily="34" charset="0"/>
                <a:cs typeface="Times New Roman" pitchFamily="18" charset="0"/>
              </a:rPr>
              <a:t>slides</a:t>
            </a:r>
            <a:r>
              <a:rPr lang="it-IT" sz="2800" dirty="0" smtClean="0">
                <a:solidFill>
                  <a:srgbClr val="7030A0"/>
                </a:solidFill>
                <a:latin typeface="Century Gothic" pitchFamily="34" charset="0"/>
                <a:cs typeface="Times New Roman" pitchFamily="18" charset="0"/>
              </a:rPr>
              <a:t> successive);</a:t>
            </a:r>
          </a:p>
          <a:p>
            <a:pPr marL="360000" lvl="1" indent="-360000">
              <a:spcAft>
                <a:spcPts val="2400"/>
              </a:spcAft>
              <a:buFont typeface="Wingdings" pitchFamily="2" charset="2"/>
              <a:buChar char="q"/>
            </a:pPr>
            <a:r>
              <a:rPr lang="it-IT" sz="2800" dirty="0" smtClean="0">
                <a:latin typeface="Century Gothic" pitchFamily="34" charset="0"/>
                <a:cs typeface="Times New Roman" pitchFamily="18" charset="0"/>
              </a:rPr>
              <a:t>Ecumenismo con i battezzati </a:t>
            </a:r>
            <a:r>
              <a:rPr lang="it-IT" sz="2800" dirty="0">
                <a:latin typeface="Century Gothic" pitchFamily="34" charset="0"/>
                <a:cs typeface="Times New Roman" pitchFamily="18" charset="0"/>
              </a:rPr>
              <a:t>non </a:t>
            </a:r>
            <a:r>
              <a:rPr lang="it-IT" sz="2800" dirty="0" smtClean="0">
                <a:latin typeface="Century Gothic" pitchFamily="34" charset="0"/>
                <a:cs typeface="Times New Roman" pitchFamily="18" charset="0"/>
              </a:rPr>
              <a:t>cattolici e dialogo con i credenti di altre religioni;</a:t>
            </a:r>
          </a:p>
          <a:p>
            <a:pPr marL="0" lvl="1" indent="-360000">
              <a:spcAft>
                <a:spcPts val="600"/>
              </a:spcAft>
            </a:pPr>
            <a:endParaRPr lang="it-IT" sz="2800" dirty="0">
              <a:latin typeface="Century Gothic" pitchFamily="34" charset="0"/>
              <a:cs typeface="Times New Roman" pitchFamily="18" charset="0"/>
            </a:endParaRPr>
          </a:p>
          <a:p>
            <a:pPr indent="-360000">
              <a:spcAft>
                <a:spcPts val="600"/>
              </a:spcAft>
            </a:pPr>
            <a:endParaRPr lang="it-IT" sz="2800" dirty="0" smtClean="0">
              <a:latin typeface="Century Gothic" pitchFamily="34" charset="0"/>
              <a:cs typeface="Times New Roman" pitchFamily="18" charset="0"/>
            </a:endParaRPr>
          </a:p>
        </p:txBody>
      </p:sp>
      <p:sp>
        <p:nvSpPr>
          <p:cNvPr id="19" name="Rettangolo 18"/>
          <p:cNvSpPr/>
          <p:nvPr/>
        </p:nvSpPr>
        <p:spPr>
          <a:xfrm>
            <a:off x="0" y="260648"/>
            <a:ext cx="9144000" cy="1368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smtClean="0">
                <a:latin typeface="Century Gothic" pitchFamily="34" charset="0"/>
                <a:cs typeface="Times New Roman" pitchFamily="18" charset="0"/>
              </a:rPr>
              <a:t>Linee Guida per una cura pastorale degli immigrati (segue)</a:t>
            </a:r>
            <a:endParaRPr lang="it-IT" sz="4000" b="1" dirty="0">
              <a:latin typeface="Century Gothic" pitchFamily="34" charset="0"/>
              <a:cs typeface="Times New Roman" pitchFamily="18" charset="0"/>
            </a:endParaRPr>
          </a:p>
        </p:txBody>
      </p:sp>
    </p:spTree>
  </p:cSld>
  <p:clrMapOvr>
    <a:masterClrMapping/>
  </p:clrMapOvr>
  <p:transition>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6" name="Rettangolo 15"/>
          <p:cNvSpPr/>
          <p:nvPr/>
        </p:nvSpPr>
        <p:spPr>
          <a:xfrm>
            <a:off x="0" y="404664"/>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b="1" dirty="0">
              <a:latin typeface="Century Gothic" pitchFamily="34" charset="0"/>
              <a:cs typeface="Times New Roman" pitchFamily="18" charset="0"/>
            </a:endParaRPr>
          </a:p>
        </p:txBody>
      </p:sp>
      <p:sp>
        <p:nvSpPr>
          <p:cNvPr id="15" name="Rettangolo 14"/>
          <p:cNvSpPr/>
          <p:nvPr/>
        </p:nvSpPr>
        <p:spPr>
          <a:xfrm>
            <a:off x="755576" y="2132856"/>
            <a:ext cx="7488832" cy="461665"/>
          </a:xfrm>
          <a:prstGeom prst="rect">
            <a:avLst/>
          </a:prstGeom>
        </p:spPr>
        <p:txBody>
          <a:bodyPr wrap="square">
            <a:spAutoFit/>
          </a:bodyPr>
          <a:lstStyle/>
          <a:p>
            <a:endParaRPr lang="it-IT" sz="2400" dirty="0" smtClean="0">
              <a:latin typeface="Times New Roman" pitchFamily="18" charset="0"/>
              <a:cs typeface="Times New Roman" pitchFamily="18" charset="0"/>
            </a:endParaRPr>
          </a:p>
        </p:txBody>
      </p:sp>
      <p:sp>
        <p:nvSpPr>
          <p:cNvPr id="11" name="Rettangolo 10"/>
          <p:cNvSpPr/>
          <p:nvPr/>
        </p:nvSpPr>
        <p:spPr>
          <a:xfrm>
            <a:off x="611560" y="2274838"/>
            <a:ext cx="7776864" cy="939360"/>
          </a:xfrm>
          <a:prstGeom prst="rect">
            <a:avLst/>
          </a:prstGeom>
        </p:spPr>
        <p:txBody>
          <a:bodyPr wrap="square">
            <a:spAutoFit/>
          </a:bodyPr>
          <a:lstStyle/>
          <a:p>
            <a:pPr>
              <a:lnSpc>
                <a:spcPct val="200000"/>
              </a:lnSpc>
            </a:pPr>
            <a:endParaRPr lang="it-IT" sz="3200" b="1" i="1" dirty="0">
              <a:solidFill>
                <a:srgbClr val="7030A0"/>
              </a:solidFill>
            </a:endParaRPr>
          </a:p>
        </p:txBody>
      </p:sp>
      <p:sp>
        <p:nvSpPr>
          <p:cNvPr id="12" name="Rettangolo 11"/>
          <p:cNvSpPr/>
          <p:nvPr/>
        </p:nvSpPr>
        <p:spPr>
          <a:xfrm>
            <a:off x="611560" y="2204864"/>
            <a:ext cx="7776864" cy="461665"/>
          </a:xfrm>
          <a:prstGeom prst="rect">
            <a:avLst/>
          </a:prstGeom>
        </p:spPr>
        <p:txBody>
          <a:bodyPr wrap="square">
            <a:spAutoFit/>
          </a:bodyPr>
          <a:lstStyle/>
          <a:p>
            <a:pPr>
              <a:spcAft>
                <a:spcPts val="1200"/>
              </a:spcAft>
            </a:pPr>
            <a:endParaRPr lang="it-IT" sz="2400" i="1" dirty="0">
              <a:latin typeface="Times New Roman" pitchFamily="18" charset="0"/>
              <a:cs typeface="Times New Roman" pitchFamily="18" charset="0"/>
            </a:endParaRPr>
          </a:p>
        </p:txBody>
      </p:sp>
      <p:sp>
        <p:nvSpPr>
          <p:cNvPr id="14" name="Rettangolo 13"/>
          <p:cNvSpPr/>
          <p:nvPr/>
        </p:nvSpPr>
        <p:spPr>
          <a:xfrm>
            <a:off x="539552" y="2924944"/>
            <a:ext cx="7992888" cy="461665"/>
          </a:xfrm>
          <a:prstGeom prst="rect">
            <a:avLst/>
          </a:prstGeom>
        </p:spPr>
        <p:txBody>
          <a:bodyPr wrap="square">
            <a:spAutoFit/>
          </a:bodyPr>
          <a:lstStyle/>
          <a:p>
            <a:pPr>
              <a:spcAft>
                <a:spcPts val="1200"/>
              </a:spcAft>
            </a:pPr>
            <a:endParaRPr lang="it-IT" sz="2400" dirty="0">
              <a:latin typeface="Times New Roman" pitchFamily="18" charset="0"/>
              <a:cs typeface="Times New Roman" pitchFamily="18" charset="0"/>
            </a:endParaRPr>
          </a:p>
        </p:txBody>
      </p:sp>
      <p:sp>
        <p:nvSpPr>
          <p:cNvPr id="17" name="Rettangolo 16"/>
          <p:cNvSpPr/>
          <p:nvPr/>
        </p:nvSpPr>
        <p:spPr>
          <a:xfrm>
            <a:off x="467544" y="2132855"/>
            <a:ext cx="7776864" cy="5093702"/>
          </a:xfrm>
          <a:prstGeom prst="rect">
            <a:avLst/>
          </a:prstGeom>
        </p:spPr>
        <p:txBody>
          <a:bodyPr wrap="square">
            <a:spAutoFit/>
          </a:bodyPr>
          <a:lstStyle/>
          <a:p>
            <a:pPr marL="360000" lvl="1" indent="-360000">
              <a:spcAft>
                <a:spcPts val="2400"/>
              </a:spcAft>
              <a:buFont typeface="Wingdings" pitchFamily="2" charset="2"/>
              <a:buChar char="q"/>
            </a:pPr>
            <a:r>
              <a:rPr lang="it-IT" sz="2400" dirty="0" smtClean="0">
                <a:latin typeface="Century Gothic" pitchFamily="34" charset="0"/>
                <a:cs typeface="Times New Roman" pitchFamily="18" charset="0"/>
              </a:rPr>
              <a:t>Annuncio ai non cristiani;</a:t>
            </a:r>
          </a:p>
          <a:p>
            <a:pPr marL="360000" lvl="1" indent="-360000">
              <a:spcAft>
                <a:spcPts val="2400"/>
              </a:spcAft>
              <a:buFont typeface="Wingdings" pitchFamily="2" charset="2"/>
              <a:buChar char="q"/>
            </a:pPr>
            <a:r>
              <a:rPr lang="it-IT" sz="2400" dirty="0" smtClean="0">
                <a:latin typeface="Century Gothic" pitchFamily="34" charset="0"/>
                <a:cs typeface="Times New Roman" pitchFamily="18" charset="0"/>
              </a:rPr>
              <a:t>Collaborazione con gli altri uffici pastorali in vista di una pastorale integrata;</a:t>
            </a:r>
          </a:p>
          <a:p>
            <a:pPr marL="360000" lvl="1" indent="-360000">
              <a:spcAft>
                <a:spcPts val="2400"/>
              </a:spcAft>
              <a:buFont typeface="Wingdings" pitchFamily="2" charset="2"/>
              <a:buChar char="q"/>
            </a:pPr>
            <a:r>
              <a:rPr lang="it-IT" sz="2400" dirty="0" smtClean="0">
                <a:latin typeface="Century Gothic" pitchFamily="34" charset="0"/>
                <a:cs typeface="Times New Roman" pitchFamily="18" charset="0"/>
              </a:rPr>
              <a:t>Contributo per una convivenza positiva con culture, razze e religioni diverse;</a:t>
            </a:r>
          </a:p>
          <a:p>
            <a:pPr marL="360000" lvl="1" indent="-360000">
              <a:spcAft>
                <a:spcPts val="2400"/>
              </a:spcAft>
              <a:buFont typeface="Wingdings" pitchFamily="2" charset="2"/>
              <a:buChar char="q"/>
            </a:pPr>
            <a:r>
              <a:rPr lang="it-IT" sz="2400" dirty="0" smtClean="0">
                <a:latin typeface="Century Gothic" pitchFamily="34" charset="0"/>
                <a:cs typeface="Times New Roman" pitchFamily="18" charset="0"/>
              </a:rPr>
              <a:t>Informazione sull’attività delle strutture diocesane dedicate alla cura pastorale degli immigrati.</a:t>
            </a:r>
          </a:p>
          <a:p>
            <a:pPr marL="0" lvl="1" indent="-360000">
              <a:spcAft>
                <a:spcPts val="600"/>
              </a:spcAft>
            </a:pPr>
            <a:endParaRPr lang="it-IT" sz="2400" dirty="0">
              <a:latin typeface="Century Gothic" pitchFamily="34" charset="0"/>
              <a:cs typeface="Times New Roman" pitchFamily="18" charset="0"/>
            </a:endParaRPr>
          </a:p>
          <a:p>
            <a:pPr indent="-360000">
              <a:spcAft>
                <a:spcPts val="600"/>
              </a:spcAft>
            </a:pPr>
            <a:endParaRPr lang="it-IT" sz="2400" dirty="0" smtClean="0">
              <a:latin typeface="Century Gothic" pitchFamily="34" charset="0"/>
              <a:cs typeface="Times New Roman" pitchFamily="18" charset="0"/>
            </a:endParaRPr>
          </a:p>
        </p:txBody>
      </p:sp>
      <p:sp>
        <p:nvSpPr>
          <p:cNvPr id="19" name="Rettangolo 18"/>
          <p:cNvSpPr/>
          <p:nvPr/>
        </p:nvSpPr>
        <p:spPr>
          <a:xfrm>
            <a:off x="0" y="260648"/>
            <a:ext cx="9144000" cy="1368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smtClean="0">
                <a:latin typeface="Century Gothic" pitchFamily="34" charset="0"/>
                <a:cs typeface="Times New Roman" pitchFamily="18" charset="0"/>
              </a:rPr>
              <a:t>Linee guida per una cura pastorale</a:t>
            </a:r>
          </a:p>
          <a:p>
            <a:pPr algn="ctr"/>
            <a:r>
              <a:rPr lang="it-IT" sz="4000" b="1" dirty="0" smtClean="0">
                <a:latin typeface="Century Gothic" pitchFamily="34" charset="0"/>
                <a:cs typeface="Times New Roman" pitchFamily="18" charset="0"/>
              </a:rPr>
              <a:t>degli immigrati</a:t>
            </a:r>
            <a:endParaRPr lang="it-IT" sz="4000" b="1" dirty="0">
              <a:latin typeface="Century Gothic" pitchFamily="34" charset="0"/>
              <a:cs typeface="Times New Roman" pitchFamily="18" charset="0"/>
            </a:endParaRPr>
          </a:p>
        </p:txBody>
      </p:sp>
    </p:spTree>
  </p:cSld>
  <p:clrMapOvr>
    <a:masterClrMapping/>
  </p:clrMapOvr>
  <p:transition>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6" name="Rettangolo 15"/>
          <p:cNvSpPr/>
          <p:nvPr/>
        </p:nvSpPr>
        <p:spPr>
          <a:xfrm>
            <a:off x="0" y="404664"/>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b="1" dirty="0">
              <a:latin typeface="Century Gothic" pitchFamily="34" charset="0"/>
              <a:cs typeface="Times New Roman" pitchFamily="18" charset="0"/>
            </a:endParaRPr>
          </a:p>
        </p:txBody>
      </p:sp>
      <p:sp>
        <p:nvSpPr>
          <p:cNvPr id="15" name="Rettangolo 14"/>
          <p:cNvSpPr/>
          <p:nvPr/>
        </p:nvSpPr>
        <p:spPr>
          <a:xfrm>
            <a:off x="755576" y="2132856"/>
            <a:ext cx="7488832" cy="461665"/>
          </a:xfrm>
          <a:prstGeom prst="rect">
            <a:avLst/>
          </a:prstGeom>
        </p:spPr>
        <p:txBody>
          <a:bodyPr wrap="square">
            <a:spAutoFit/>
          </a:bodyPr>
          <a:lstStyle/>
          <a:p>
            <a:endParaRPr lang="it-IT" sz="2400" dirty="0" smtClean="0">
              <a:latin typeface="Times New Roman" pitchFamily="18" charset="0"/>
              <a:cs typeface="Times New Roman" pitchFamily="18" charset="0"/>
            </a:endParaRPr>
          </a:p>
        </p:txBody>
      </p:sp>
      <p:sp>
        <p:nvSpPr>
          <p:cNvPr id="11" name="Rettangolo 10"/>
          <p:cNvSpPr/>
          <p:nvPr/>
        </p:nvSpPr>
        <p:spPr>
          <a:xfrm>
            <a:off x="611560" y="2274838"/>
            <a:ext cx="7776864" cy="939360"/>
          </a:xfrm>
          <a:prstGeom prst="rect">
            <a:avLst/>
          </a:prstGeom>
        </p:spPr>
        <p:txBody>
          <a:bodyPr wrap="square">
            <a:spAutoFit/>
          </a:bodyPr>
          <a:lstStyle/>
          <a:p>
            <a:pPr>
              <a:lnSpc>
                <a:spcPct val="200000"/>
              </a:lnSpc>
            </a:pPr>
            <a:endParaRPr lang="it-IT" sz="3200" b="1" i="1" dirty="0">
              <a:solidFill>
                <a:srgbClr val="7030A0"/>
              </a:solidFill>
            </a:endParaRPr>
          </a:p>
        </p:txBody>
      </p:sp>
      <p:sp>
        <p:nvSpPr>
          <p:cNvPr id="12" name="Rettangolo 11"/>
          <p:cNvSpPr/>
          <p:nvPr/>
        </p:nvSpPr>
        <p:spPr>
          <a:xfrm>
            <a:off x="611560" y="2204864"/>
            <a:ext cx="7776864" cy="461665"/>
          </a:xfrm>
          <a:prstGeom prst="rect">
            <a:avLst/>
          </a:prstGeom>
        </p:spPr>
        <p:txBody>
          <a:bodyPr wrap="square">
            <a:spAutoFit/>
          </a:bodyPr>
          <a:lstStyle/>
          <a:p>
            <a:pPr>
              <a:spcAft>
                <a:spcPts val="1200"/>
              </a:spcAft>
            </a:pPr>
            <a:endParaRPr lang="it-IT" sz="2400" i="1" dirty="0">
              <a:latin typeface="Times New Roman" pitchFamily="18" charset="0"/>
              <a:cs typeface="Times New Roman" pitchFamily="18" charset="0"/>
            </a:endParaRPr>
          </a:p>
        </p:txBody>
      </p:sp>
      <p:sp>
        <p:nvSpPr>
          <p:cNvPr id="14" name="Rettangolo 13"/>
          <p:cNvSpPr/>
          <p:nvPr/>
        </p:nvSpPr>
        <p:spPr>
          <a:xfrm>
            <a:off x="539552" y="2924944"/>
            <a:ext cx="7992888" cy="461665"/>
          </a:xfrm>
          <a:prstGeom prst="rect">
            <a:avLst/>
          </a:prstGeom>
        </p:spPr>
        <p:txBody>
          <a:bodyPr wrap="square">
            <a:spAutoFit/>
          </a:bodyPr>
          <a:lstStyle/>
          <a:p>
            <a:pPr>
              <a:spcAft>
                <a:spcPts val="1200"/>
              </a:spcAft>
            </a:pPr>
            <a:endParaRPr lang="it-IT" sz="2400" dirty="0">
              <a:latin typeface="Times New Roman" pitchFamily="18" charset="0"/>
              <a:cs typeface="Times New Roman" pitchFamily="18" charset="0"/>
            </a:endParaRPr>
          </a:p>
        </p:txBody>
      </p:sp>
      <p:sp>
        <p:nvSpPr>
          <p:cNvPr id="17" name="Rettangolo 16"/>
          <p:cNvSpPr/>
          <p:nvPr/>
        </p:nvSpPr>
        <p:spPr>
          <a:xfrm>
            <a:off x="539552" y="1779687"/>
            <a:ext cx="7776864" cy="5078313"/>
          </a:xfrm>
          <a:prstGeom prst="rect">
            <a:avLst/>
          </a:prstGeom>
        </p:spPr>
        <p:txBody>
          <a:bodyPr wrap="square">
            <a:spAutoFit/>
          </a:bodyPr>
          <a:lstStyle/>
          <a:p>
            <a:pPr indent="-457200">
              <a:spcAft>
                <a:spcPts val="2400"/>
              </a:spcAft>
              <a:buFont typeface="Wingdings" pitchFamily="2" charset="2"/>
              <a:buChar char="q"/>
            </a:pPr>
            <a:r>
              <a:rPr lang="it-IT" sz="2400" dirty="0" smtClean="0">
                <a:latin typeface="Century Gothic" pitchFamily="34" charset="0"/>
                <a:cs typeface="Times New Roman" pitchFamily="18" charset="0"/>
              </a:rPr>
              <a:t>Perché una pastorale specifica e non la pastorale ordinaria?</a:t>
            </a:r>
          </a:p>
          <a:p>
            <a:pPr marL="360000" lvl="1" indent="-360000">
              <a:spcAft>
                <a:spcPts val="2400"/>
              </a:spcAft>
              <a:buFont typeface="Courier New" pitchFamily="49" charset="0"/>
              <a:buChar char="o"/>
            </a:pPr>
            <a:r>
              <a:rPr lang="it-IT" sz="2400" dirty="0" smtClean="0">
                <a:latin typeface="Century Gothic" pitchFamily="34" charset="0"/>
                <a:cs typeface="Times New Roman" pitchFamily="18" charset="0"/>
              </a:rPr>
              <a:t>1^ fase (</a:t>
            </a:r>
            <a:r>
              <a:rPr lang="it-IT" sz="2000" dirty="0" smtClean="0">
                <a:latin typeface="Century Gothic" pitchFamily="34" charset="0"/>
                <a:cs typeface="Times New Roman" pitchFamily="18" charset="0"/>
              </a:rPr>
              <a:t>fine secolo XIX): per impedire l’abbandono della fede indotto dall’emigrazione di massa</a:t>
            </a:r>
          </a:p>
          <a:p>
            <a:pPr marL="360000" lvl="1" indent="-360000">
              <a:spcAft>
                <a:spcPts val="2400"/>
              </a:spcAft>
              <a:buFont typeface="Courier New" pitchFamily="49" charset="0"/>
              <a:buChar char="o"/>
            </a:pPr>
            <a:r>
              <a:rPr lang="it-IT" sz="2400" dirty="0" smtClean="0">
                <a:latin typeface="Century Gothic" pitchFamily="34" charset="0"/>
                <a:cs typeface="Times New Roman" pitchFamily="18" charset="0"/>
              </a:rPr>
              <a:t>2^fase ( </a:t>
            </a:r>
            <a:r>
              <a:rPr lang="it-IT" sz="2000" dirty="0" smtClean="0">
                <a:latin typeface="Century Gothic" pitchFamily="34" charset="0"/>
                <a:cs typeface="Times New Roman" pitchFamily="18" charset="0"/>
              </a:rPr>
              <a:t>tardo pontificato di Pio XII): per assicurare agli emigrati una cura pastorale non minore che agli altri fedeli (</a:t>
            </a:r>
            <a:r>
              <a:rPr lang="it-IT" sz="2000" i="1" dirty="0" err="1" smtClean="0">
                <a:latin typeface="Century Gothic" pitchFamily="34" charset="0"/>
                <a:cs typeface="Times New Roman" pitchFamily="18" charset="0"/>
              </a:rPr>
              <a:t>Exul</a:t>
            </a:r>
            <a:r>
              <a:rPr lang="it-IT" sz="2000" i="1" dirty="0" smtClean="0">
                <a:latin typeface="Century Gothic" pitchFamily="34" charset="0"/>
                <a:cs typeface="Times New Roman" pitchFamily="18" charset="0"/>
              </a:rPr>
              <a:t> </a:t>
            </a:r>
            <a:r>
              <a:rPr lang="it-IT" sz="2000" i="1" dirty="0" err="1" smtClean="0">
                <a:latin typeface="Century Gothic" pitchFamily="34" charset="0"/>
                <a:cs typeface="Times New Roman" pitchFamily="18" charset="0"/>
              </a:rPr>
              <a:t>Familia</a:t>
            </a:r>
            <a:r>
              <a:rPr lang="it-IT" sz="2000" i="1" dirty="0" smtClean="0">
                <a:latin typeface="Century Gothic" pitchFamily="34" charset="0"/>
                <a:cs typeface="Times New Roman" pitchFamily="18" charset="0"/>
              </a:rPr>
              <a:t> </a:t>
            </a:r>
            <a:r>
              <a:rPr lang="it-IT" sz="2000" dirty="0" smtClean="0">
                <a:latin typeface="Century Gothic" pitchFamily="34" charset="0"/>
                <a:cs typeface="Times New Roman" pitchFamily="18" charset="0"/>
              </a:rPr>
              <a:t>1952)</a:t>
            </a:r>
          </a:p>
          <a:p>
            <a:pPr marL="360000" lvl="1" indent="-360000">
              <a:spcAft>
                <a:spcPts val="2400"/>
              </a:spcAft>
              <a:buFont typeface="Courier New" pitchFamily="49" charset="0"/>
              <a:buChar char="o"/>
            </a:pPr>
            <a:r>
              <a:rPr lang="it-IT" sz="2400" dirty="0" smtClean="0">
                <a:latin typeface="Century Gothic" pitchFamily="34" charset="0"/>
                <a:cs typeface="Times New Roman" pitchFamily="18" charset="0"/>
              </a:rPr>
              <a:t>3^ fase (</a:t>
            </a:r>
            <a:r>
              <a:rPr lang="it-IT" sz="2000" dirty="0" smtClean="0">
                <a:latin typeface="Century Gothic" pitchFamily="34" charset="0"/>
                <a:cs typeface="Times New Roman" pitchFamily="18" charset="0"/>
              </a:rPr>
              <a:t>dal Concilio Vaticano II</a:t>
            </a:r>
            <a:r>
              <a:rPr lang="it-IT" sz="2400" dirty="0" smtClean="0">
                <a:latin typeface="Century Gothic" pitchFamily="34" charset="0"/>
                <a:cs typeface="Times New Roman" pitchFamily="18" charset="0"/>
              </a:rPr>
              <a:t>): </a:t>
            </a:r>
            <a:r>
              <a:rPr lang="it-IT" sz="2000" dirty="0" smtClean="0">
                <a:latin typeface="Century Gothic" pitchFamily="34" charset="0"/>
                <a:cs typeface="Times New Roman" pitchFamily="18" charset="0"/>
              </a:rPr>
              <a:t>per garantire ai migranti il diritto di veder  rispettato, difeso e promosso  il loro specifico patrimonio di fede.</a:t>
            </a:r>
          </a:p>
          <a:p>
            <a:pPr indent="-360000">
              <a:spcAft>
                <a:spcPts val="600"/>
              </a:spcAft>
            </a:pPr>
            <a:endParaRPr lang="it-IT" sz="2400" dirty="0" smtClean="0">
              <a:latin typeface="Century Gothic" pitchFamily="34" charset="0"/>
              <a:cs typeface="Times New Roman" pitchFamily="18" charset="0"/>
            </a:endParaRPr>
          </a:p>
        </p:txBody>
      </p:sp>
      <p:sp>
        <p:nvSpPr>
          <p:cNvPr id="19" name="Rettangolo 18"/>
          <p:cNvSpPr/>
          <p:nvPr/>
        </p:nvSpPr>
        <p:spPr>
          <a:xfrm>
            <a:off x="0" y="260648"/>
            <a:ext cx="9144000" cy="1368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smtClean="0">
                <a:latin typeface="Century Gothic" pitchFamily="34" charset="0"/>
                <a:cs typeface="Times New Roman" pitchFamily="18" charset="0"/>
              </a:rPr>
              <a:t>Pastorale specifica per i migranti cattolici:giustificazioni</a:t>
            </a:r>
            <a:endParaRPr lang="it-IT" sz="4000" b="1" dirty="0">
              <a:latin typeface="Century Gothic" pitchFamily="34" charset="0"/>
              <a:cs typeface="Times New Roman" pitchFamily="18" charset="0"/>
            </a:endParaRPr>
          </a:p>
        </p:txBody>
      </p:sp>
    </p:spTree>
    <p:extLst>
      <p:ext uri="{BB962C8B-B14F-4D97-AF65-F5344CB8AC3E}">
        <p14:creationId xmlns:p14="http://schemas.microsoft.com/office/powerpoint/2010/main" xmlns="" val="960902613"/>
      </p:ext>
    </p:extLst>
  </p:cSld>
  <p:clrMapOvr>
    <a:masterClrMapping/>
  </p:clrMapOvr>
  <p:transition>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7" name="Segnaposto piè di pagina 6"/>
          <p:cNvSpPr>
            <a:spLocks noGrp="1"/>
          </p:cNvSpPr>
          <p:nvPr>
            <p:ph type="ftr" sz="quarter" idx="11"/>
          </p:nvPr>
        </p:nvSpPr>
        <p:spPr>
          <a:xfrm>
            <a:off x="683568" y="6093296"/>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6" name="Rettangolo 15"/>
          <p:cNvSpPr/>
          <p:nvPr/>
        </p:nvSpPr>
        <p:spPr>
          <a:xfrm>
            <a:off x="0" y="404664"/>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b="1" dirty="0">
              <a:latin typeface="Century Gothic" pitchFamily="34" charset="0"/>
              <a:cs typeface="Times New Roman" pitchFamily="18" charset="0"/>
            </a:endParaRPr>
          </a:p>
        </p:txBody>
      </p:sp>
      <p:sp>
        <p:nvSpPr>
          <p:cNvPr id="15" name="Rettangolo 14"/>
          <p:cNvSpPr/>
          <p:nvPr/>
        </p:nvSpPr>
        <p:spPr>
          <a:xfrm>
            <a:off x="755576" y="2132856"/>
            <a:ext cx="7488832" cy="461665"/>
          </a:xfrm>
          <a:prstGeom prst="rect">
            <a:avLst/>
          </a:prstGeom>
        </p:spPr>
        <p:txBody>
          <a:bodyPr wrap="square">
            <a:spAutoFit/>
          </a:bodyPr>
          <a:lstStyle/>
          <a:p>
            <a:endParaRPr lang="it-IT" sz="2400" dirty="0" smtClean="0">
              <a:latin typeface="Times New Roman" pitchFamily="18" charset="0"/>
              <a:cs typeface="Times New Roman" pitchFamily="18" charset="0"/>
            </a:endParaRPr>
          </a:p>
        </p:txBody>
      </p:sp>
      <p:sp>
        <p:nvSpPr>
          <p:cNvPr id="11" name="Rettangolo 10"/>
          <p:cNvSpPr/>
          <p:nvPr/>
        </p:nvSpPr>
        <p:spPr>
          <a:xfrm>
            <a:off x="611560" y="2274838"/>
            <a:ext cx="7776864" cy="939360"/>
          </a:xfrm>
          <a:prstGeom prst="rect">
            <a:avLst/>
          </a:prstGeom>
        </p:spPr>
        <p:txBody>
          <a:bodyPr wrap="square">
            <a:spAutoFit/>
          </a:bodyPr>
          <a:lstStyle/>
          <a:p>
            <a:pPr>
              <a:lnSpc>
                <a:spcPct val="200000"/>
              </a:lnSpc>
            </a:pPr>
            <a:endParaRPr lang="it-IT" sz="3200" b="1" i="1" dirty="0">
              <a:solidFill>
                <a:srgbClr val="7030A0"/>
              </a:solidFill>
            </a:endParaRPr>
          </a:p>
        </p:txBody>
      </p:sp>
      <p:sp>
        <p:nvSpPr>
          <p:cNvPr id="12" name="Rettangolo 11"/>
          <p:cNvSpPr/>
          <p:nvPr/>
        </p:nvSpPr>
        <p:spPr>
          <a:xfrm>
            <a:off x="611560" y="2204864"/>
            <a:ext cx="7776864" cy="461665"/>
          </a:xfrm>
          <a:prstGeom prst="rect">
            <a:avLst/>
          </a:prstGeom>
        </p:spPr>
        <p:txBody>
          <a:bodyPr wrap="square">
            <a:spAutoFit/>
          </a:bodyPr>
          <a:lstStyle/>
          <a:p>
            <a:pPr>
              <a:spcAft>
                <a:spcPts val="1200"/>
              </a:spcAft>
            </a:pPr>
            <a:endParaRPr lang="it-IT" sz="2400" i="1" dirty="0">
              <a:latin typeface="Times New Roman" pitchFamily="18" charset="0"/>
              <a:cs typeface="Times New Roman" pitchFamily="18" charset="0"/>
            </a:endParaRPr>
          </a:p>
        </p:txBody>
      </p:sp>
      <p:sp>
        <p:nvSpPr>
          <p:cNvPr id="14" name="Rettangolo 13"/>
          <p:cNvSpPr/>
          <p:nvPr/>
        </p:nvSpPr>
        <p:spPr>
          <a:xfrm>
            <a:off x="539552" y="2924944"/>
            <a:ext cx="7992888" cy="461665"/>
          </a:xfrm>
          <a:prstGeom prst="rect">
            <a:avLst/>
          </a:prstGeom>
        </p:spPr>
        <p:txBody>
          <a:bodyPr wrap="square">
            <a:spAutoFit/>
          </a:bodyPr>
          <a:lstStyle/>
          <a:p>
            <a:pPr>
              <a:spcAft>
                <a:spcPts val="1200"/>
              </a:spcAft>
            </a:pPr>
            <a:endParaRPr lang="it-IT" sz="2400" dirty="0">
              <a:latin typeface="Times New Roman" pitchFamily="18" charset="0"/>
              <a:cs typeface="Times New Roman" pitchFamily="18" charset="0"/>
            </a:endParaRPr>
          </a:p>
        </p:txBody>
      </p:sp>
      <p:sp>
        <p:nvSpPr>
          <p:cNvPr id="17" name="Rettangolo 16"/>
          <p:cNvSpPr/>
          <p:nvPr/>
        </p:nvSpPr>
        <p:spPr>
          <a:xfrm>
            <a:off x="467544" y="1772816"/>
            <a:ext cx="7776864" cy="4847481"/>
          </a:xfrm>
          <a:prstGeom prst="rect">
            <a:avLst/>
          </a:prstGeom>
        </p:spPr>
        <p:txBody>
          <a:bodyPr wrap="square">
            <a:spAutoFit/>
          </a:bodyPr>
          <a:lstStyle/>
          <a:p>
            <a:pPr marL="360000" lvl="1" indent="-360000">
              <a:spcAft>
                <a:spcPts val="600"/>
              </a:spcAft>
              <a:buFont typeface="Courier New" pitchFamily="49" charset="0"/>
              <a:buChar char="o"/>
            </a:pPr>
            <a:r>
              <a:rPr lang="it-IT" sz="2000" dirty="0" smtClean="0">
                <a:latin typeface="Century Gothic" pitchFamily="34" charset="0"/>
                <a:cs typeface="Times New Roman" pitchFamily="18" charset="0"/>
              </a:rPr>
              <a:t>Una pastorale che salva e valorizza l’identità culturale dei migranti. </a:t>
            </a:r>
            <a:r>
              <a:rPr lang="it-IT" dirty="0" smtClean="0">
                <a:latin typeface="Century Gothic" pitchFamily="34" charset="0"/>
                <a:cs typeface="Times New Roman" pitchFamily="18" charset="0"/>
              </a:rPr>
              <a:t>Non c’è pastorale efficace “</a:t>
            </a:r>
            <a:r>
              <a:rPr lang="it-IT" i="1" dirty="0" smtClean="0">
                <a:latin typeface="Century Gothic" pitchFamily="34" charset="0"/>
                <a:cs typeface="Times New Roman" pitchFamily="18" charset="0"/>
              </a:rPr>
              <a:t>se non si tengono  in debito conto il patrimonio spirituale e la cultura propria dei migranti </a:t>
            </a:r>
            <a:r>
              <a:rPr lang="it-IT" dirty="0" smtClean="0">
                <a:latin typeface="Century Gothic" pitchFamily="34" charset="0"/>
                <a:cs typeface="Times New Roman" pitchFamily="18" charset="0"/>
              </a:rPr>
              <a:t>“(Paolo </a:t>
            </a:r>
            <a:r>
              <a:rPr lang="it-IT" dirty="0" err="1" smtClean="0">
                <a:latin typeface="Century Gothic" pitchFamily="34" charset="0"/>
                <a:cs typeface="Times New Roman" pitchFamily="18" charset="0"/>
              </a:rPr>
              <a:t>VI</a:t>
            </a:r>
            <a:r>
              <a:rPr lang="it-IT" dirty="0" smtClean="0">
                <a:latin typeface="Century Gothic" pitchFamily="34" charset="0"/>
                <a:cs typeface="Times New Roman" pitchFamily="18" charset="0"/>
              </a:rPr>
              <a:t>)</a:t>
            </a:r>
          </a:p>
          <a:p>
            <a:pPr marL="360000" lvl="1" indent="-360000">
              <a:spcAft>
                <a:spcPts val="600"/>
              </a:spcAft>
              <a:buFont typeface="Courier New" pitchFamily="49" charset="0"/>
              <a:buChar char="o"/>
            </a:pPr>
            <a:r>
              <a:rPr lang="it-IT" sz="2000" dirty="0" smtClean="0">
                <a:latin typeface="Century Gothic" pitchFamily="34" charset="0"/>
                <a:cs typeface="Times New Roman" pitchFamily="18" charset="0"/>
              </a:rPr>
              <a:t>Una pastorale di tutta la Chiesa</a:t>
            </a:r>
            <a:r>
              <a:rPr lang="it-IT" sz="2400" dirty="0" smtClean="0">
                <a:latin typeface="Century Gothic" pitchFamily="34" charset="0"/>
                <a:cs typeface="Times New Roman" pitchFamily="18" charset="0"/>
              </a:rPr>
              <a:t>. </a:t>
            </a:r>
            <a:r>
              <a:rPr lang="it-IT" dirty="0" smtClean="0">
                <a:latin typeface="Century Gothic" pitchFamily="34" charset="0"/>
                <a:cs typeface="Times New Roman" pitchFamily="18" charset="0"/>
              </a:rPr>
              <a:t>La pastorale dei migranti coinvolge tutti nella Chiesa e coinvolge tutte le Chiese, quelle di partenza e di arrivo, le conferenze episcopali, le loro articolazioni, i vari settori della pastorale ordinaria; in una parola, tutte le forze disponibili, sotto la guida del vescovo della Chiesa locale</a:t>
            </a:r>
          </a:p>
          <a:p>
            <a:pPr marL="360000" lvl="1" indent="-360000">
              <a:spcAft>
                <a:spcPts val="600"/>
              </a:spcAft>
              <a:buFont typeface="Courier New" pitchFamily="49" charset="0"/>
              <a:buChar char="o"/>
            </a:pPr>
            <a:r>
              <a:rPr lang="it-IT" sz="2000" dirty="0" smtClean="0">
                <a:latin typeface="Century Gothic" pitchFamily="34" charset="0"/>
                <a:cs typeface="Times New Roman" pitchFamily="18" charset="0"/>
              </a:rPr>
              <a:t>Migranti: soggetti attivi e potenziale ricchezza per la Chiesa</a:t>
            </a:r>
            <a:r>
              <a:rPr lang="it-IT" sz="2400" dirty="0" smtClean="0">
                <a:latin typeface="Century Gothic" pitchFamily="34" charset="0"/>
                <a:cs typeface="Times New Roman" pitchFamily="18" charset="0"/>
              </a:rPr>
              <a:t>. M</a:t>
            </a:r>
            <a:r>
              <a:rPr lang="it-IT" dirty="0" smtClean="0">
                <a:latin typeface="Century Gothic" pitchFamily="34" charset="0"/>
                <a:cs typeface="Times New Roman" pitchFamily="18" charset="0"/>
              </a:rPr>
              <a:t>igrant</a:t>
            </a:r>
            <a:r>
              <a:rPr lang="it-IT" sz="2400" dirty="0" smtClean="0">
                <a:latin typeface="Century Gothic" pitchFamily="34" charset="0"/>
                <a:cs typeface="Times New Roman" pitchFamily="18" charset="0"/>
              </a:rPr>
              <a:t>i </a:t>
            </a:r>
            <a:r>
              <a:rPr lang="it-IT" dirty="0" smtClean="0">
                <a:latin typeface="Century Gothic" pitchFamily="34" charset="0"/>
                <a:cs typeface="Times New Roman" pitchFamily="18" charset="0"/>
              </a:rPr>
              <a:t>non solo destinatari di azione pastorale ma anche protagonisti. La Chiesa si edifica e cresce nell’ambito delle migrazioni</a:t>
            </a:r>
          </a:p>
          <a:p>
            <a:pPr indent="-360000">
              <a:spcAft>
                <a:spcPts val="600"/>
              </a:spcAft>
            </a:pPr>
            <a:endParaRPr lang="it-IT" sz="2400" dirty="0" smtClean="0">
              <a:latin typeface="Century Gothic" pitchFamily="34" charset="0"/>
              <a:cs typeface="Times New Roman" pitchFamily="18" charset="0"/>
            </a:endParaRPr>
          </a:p>
        </p:txBody>
      </p:sp>
      <p:sp>
        <p:nvSpPr>
          <p:cNvPr id="19" name="Rettangolo 18"/>
          <p:cNvSpPr/>
          <p:nvPr/>
        </p:nvSpPr>
        <p:spPr>
          <a:xfrm>
            <a:off x="0" y="260648"/>
            <a:ext cx="9144000" cy="1368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smtClean="0">
                <a:latin typeface="Century Gothic" pitchFamily="34" charset="0"/>
                <a:cs typeface="Times New Roman" pitchFamily="18" charset="0"/>
              </a:rPr>
              <a:t>Pastorale specifica per i migranti cattolici: note caratteristiche</a:t>
            </a:r>
            <a:endParaRPr lang="it-IT" sz="4000" b="1" dirty="0">
              <a:latin typeface="Century Gothic" pitchFamily="34" charset="0"/>
              <a:cs typeface="Times New Roman" pitchFamily="18" charset="0"/>
            </a:endParaRPr>
          </a:p>
        </p:txBody>
      </p:sp>
    </p:spTree>
    <p:extLst>
      <p:ext uri="{BB962C8B-B14F-4D97-AF65-F5344CB8AC3E}">
        <p14:creationId xmlns:p14="http://schemas.microsoft.com/office/powerpoint/2010/main" xmlns="" val="960902613"/>
      </p:ext>
    </p:extLst>
  </p:cSld>
  <p:clrMapOvr>
    <a:masterClrMapping/>
  </p:clrMapOvr>
  <p:transition>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332656"/>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latin typeface="Century Gothic" pitchFamily="34" charset="0"/>
                <a:cs typeface="Times New Roman" pitchFamily="18" charset="0"/>
              </a:rPr>
              <a:t>ACCOGLIENZA NELL’OTTICA CRISTIANA</a:t>
            </a:r>
            <a:endParaRPr lang="it-IT" sz="3600" b="1" dirty="0">
              <a:latin typeface="Century Gothic" pitchFamily="34" charset="0"/>
              <a:cs typeface="Times New Roman" pitchFamily="18" charset="0"/>
            </a:endParaRPr>
          </a:p>
        </p:txBody>
      </p:sp>
      <p:sp>
        <p:nvSpPr>
          <p:cNvPr id="8" name="CasellaDiTesto 7"/>
          <p:cNvSpPr txBox="1"/>
          <p:nvPr/>
        </p:nvSpPr>
        <p:spPr>
          <a:xfrm>
            <a:off x="611560" y="1916832"/>
            <a:ext cx="8532440" cy="584775"/>
          </a:xfrm>
          <a:prstGeom prst="rect">
            <a:avLst/>
          </a:prstGeom>
          <a:noFill/>
        </p:spPr>
        <p:txBody>
          <a:bodyPr wrap="square" rtlCol="0">
            <a:spAutoFit/>
          </a:bodyPr>
          <a:lstStyle/>
          <a:p>
            <a:r>
              <a:rPr lang="it-IT" sz="3200" b="1" dirty="0" smtClean="0">
                <a:solidFill>
                  <a:srgbClr val="7030A0"/>
                </a:solidFill>
                <a:latin typeface="Century Gothic" pitchFamily="34" charset="0"/>
                <a:cs typeface="Times New Roman" pitchFamily="18" charset="0"/>
              </a:rPr>
              <a:t>Le molteplici dimensioni dell’accoglienza</a:t>
            </a:r>
            <a:endParaRPr lang="it-IT" sz="3200" b="1" dirty="0">
              <a:solidFill>
                <a:srgbClr val="7030A0"/>
              </a:solidFill>
              <a:latin typeface="Century Gothic" pitchFamily="34" charset="0"/>
              <a:cs typeface="Times New Roman" pitchFamily="18" charset="0"/>
            </a:endParaRPr>
          </a:p>
        </p:txBody>
      </p:sp>
      <p:sp>
        <p:nvSpPr>
          <p:cNvPr id="6" name="CasellaDiTesto 5"/>
          <p:cNvSpPr txBox="1"/>
          <p:nvPr/>
        </p:nvSpPr>
        <p:spPr>
          <a:xfrm>
            <a:off x="179512" y="2564904"/>
            <a:ext cx="8712968" cy="4308872"/>
          </a:xfrm>
          <a:prstGeom prst="rect">
            <a:avLst/>
          </a:prstGeom>
          <a:noFill/>
        </p:spPr>
        <p:txBody>
          <a:bodyPr wrap="square" rtlCol="0">
            <a:spAutoFit/>
          </a:bodyPr>
          <a:lstStyle/>
          <a:p>
            <a:pPr marL="457200" indent="-7938"/>
            <a:r>
              <a:rPr lang="it-IT" sz="2000" dirty="0" smtClean="0">
                <a:latin typeface="Century Gothic" pitchFamily="34" charset="0"/>
                <a:cs typeface="Times New Roman" pitchFamily="18" charset="0"/>
              </a:rPr>
              <a:t>4. LASCIARSI ACCOGLIERE DAL </a:t>
            </a:r>
            <a:r>
              <a:rPr lang="it-IT" sz="2000" dirty="0" smtClean="0">
                <a:latin typeface="Century Gothic" pitchFamily="34" charset="0"/>
                <a:cs typeface="Times New Roman" pitchFamily="18" charset="0"/>
              </a:rPr>
              <a:t>FRATELLO</a:t>
            </a:r>
          </a:p>
          <a:p>
            <a:pPr marL="457200" indent="-7938"/>
            <a:endParaRPr lang="it-IT" sz="2000" dirty="0" smtClean="0">
              <a:latin typeface="Century Gothic" pitchFamily="34" charset="0"/>
              <a:cs typeface="Times New Roman" pitchFamily="18" charset="0"/>
            </a:endParaRPr>
          </a:p>
          <a:p>
            <a:pPr marL="457200" indent="-457200">
              <a:buFont typeface="Wingdings" pitchFamily="2" charset="2"/>
              <a:buChar char="q"/>
            </a:pPr>
            <a:r>
              <a:rPr lang="it-IT" sz="2000" dirty="0" smtClean="0">
                <a:latin typeface="Century Gothic" pitchFamily="34" charset="0"/>
                <a:cs typeface="Times New Roman" pitchFamily="18" charset="0"/>
              </a:rPr>
              <a:t>Si invertono nuovamente le sorti. </a:t>
            </a:r>
            <a:r>
              <a:rPr lang="it-IT" sz="1400" dirty="0" smtClean="0">
                <a:latin typeface="Century Gothic" pitchFamily="34" charset="0"/>
                <a:cs typeface="Times New Roman" pitchFamily="18" charset="0"/>
              </a:rPr>
              <a:t>Il Signore che accoglie e chiede di essere accolto è richiamo per i cristiani perché nell’accogliere i fratelli si lascino a loro volta accogliere da loro. Il cristiano è convinto che se ai migranti ha qualcosa da dare, da loro ha pure molto da ricevere e verso di loro continua ad essere debitore. Fare accoglienza non è vanteria, è rispondere con docilità allo Spirito, è dono, è grazia. (Benedetto </a:t>
            </a:r>
            <a:r>
              <a:rPr lang="it-IT" sz="1400" dirty="0" err="1" smtClean="0">
                <a:latin typeface="Century Gothic" pitchFamily="34" charset="0"/>
                <a:cs typeface="Times New Roman" pitchFamily="18" charset="0"/>
              </a:rPr>
              <a:t>XVI</a:t>
            </a:r>
            <a:r>
              <a:rPr lang="it-IT" sz="1400" dirty="0" smtClean="0">
                <a:latin typeface="Century Gothic" pitchFamily="34" charset="0"/>
                <a:cs typeface="Times New Roman" pitchFamily="18" charset="0"/>
              </a:rPr>
              <a:t>). Quanto più uno si adopera per gli altri, tanto più farà sua la parola di Cristo:”Siamo servi inutili” (</a:t>
            </a:r>
            <a:r>
              <a:rPr lang="it-IT" sz="1400" dirty="0" err="1" smtClean="0">
                <a:latin typeface="Century Gothic" pitchFamily="34" charset="0"/>
                <a:cs typeface="Times New Roman" pitchFamily="18" charset="0"/>
              </a:rPr>
              <a:t>Lc</a:t>
            </a:r>
            <a:r>
              <a:rPr lang="it-IT" sz="1400" dirty="0" smtClean="0">
                <a:latin typeface="Century Gothic" pitchFamily="34" charset="0"/>
                <a:cs typeface="Times New Roman" pitchFamily="18" charset="0"/>
              </a:rPr>
              <a:t> 17, 10)</a:t>
            </a:r>
          </a:p>
          <a:p>
            <a:pPr marL="457200" indent="-457200">
              <a:buFont typeface="Wingdings" pitchFamily="2" charset="2"/>
              <a:buChar char="q"/>
            </a:pPr>
            <a:endParaRPr lang="it-IT" sz="1400" dirty="0" smtClean="0">
              <a:latin typeface="Century Gothic" pitchFamily="34" charset="0"/>
              <a:cs typeface="Times New Roman" pitchFamily="18" charset="0"/>
            </a:endParaRPr>
          </a:p>
          <a:p>
            <a:pPr marL="457200" indent="-457200">
              <a:buFont typeface="Wingdings" pitchFamily="2" charset="2"/>
              <a:buChar char="q"/>
            </a:pPr>
            <a:r>
              <a:rPr lang="it-IT" sz="2000" dirty="0" smtClean="0">
                <a:latin typeface="Century Gothic" pitchFamily="34" charset="0"/>
                <a:cs typeface="Times New Roman" pitchFamily="18" charset="0"/>
              </a:rPr>
              <a:t>La comune esperienza di una misericordia </a:t>
            </a:r>
            <a:r>
              <a:rPr lang="it-IT" sz="2000" dirty="0" err="1" smtClean="0">
                <a:latin typeface="Century Gothic" pitchFamily="34" charset="0"/>
                <a:cs typeface="Times New Roman" pitchFamily="18" charset="0"/>
              </a:rPr>
              <a:t>divina.</a:t>
            </a:r>
            <a:r>
              <a:rPr lang="it-IT" sz="1400" dirty="0" err="1" smtClean="0">
                <a:latin typeface="Century Gothic" pitchFamily="34" charset="0"/>
                <a:cs typeface="Times New Roman" pitchFamily="18" charset="0"/>
              </a:rPr>
              <a:t>Il</a:t>
            </a:r>
            <a:r>
              <a:rPr lang="it-IT" sz="1400" dirty="0" smtClean="0">
                <a:latin typeface="Century Gothic" pitchFamily="34" charset="0"/>
                <a:cs typeface="Times New Roman" pitchFamily="18" charset="0"/>
              </a:rPr>
              <a:t> servo inutile, nella misura in cui svolge con umiltà il suo servizio, è convinto di essere molto al di sotto di quanto potrebbe dare e forse di quanto il fratello si attende da lui. Anche per questo di riconosce bisognoso di essere compreso e accolto. Sentirsi accolti in definitiva è sentirsi parte della comunità dei fratelli dove tutti sperimentano anche i propri limiti. Nasce un senso di umiltà che dispone a fare tutti insieme esperienza della stessa misericordia divina.</a:t>
            </a:r>
          </a:p>
          <a:p>
            <a:pPr algn="r"/>
            <a:endParaRPr lang="it-IT" sz="2000" dirty="0" smtClean="0">
              <a:latin typeface="Century Gothic" pitchFamily="34" charset="0"/>
              <a:cs typeface="Times New Roman" pitchFamily="18" charset="0"/>
            </a:endParaRPr>
          </a:p>
          <a:p>
            <a:pPr algn="r"/>
            <a:r>
              <a:rPr lang="it-IT" sz="2000" dirty="0" smtClean="0">
                <a:latin typeface="Century Gothic" pitchFamily="34" charset="0"/>
                <a:cs typeface="Times New Roman" pitchFamily="18" charset="0"/>
              </a:rPr>
              <a:t>Segue</a:t>
            </a:r>
          </a:p>
        </p:txBody>
      </p:sp>
      <p:sp>
        <p:nvSpPr>
          <p:cNvPr id="7" name="Segnaposto piè di pagina 6"/>
          <p:cNvSpPr>
            <a:spLocks noGrp="1"/>
          </p:cNvSpPr>
          <p:nvPr>
            <p:ph type="ftr" sz="quarter" idx="11"/>
          </p:nvPr>
        </p:nvSpPr>
        <p:spPr>
          <a:xfrm>
            <a:off x="683568" y="6376243"/>
            <a:ext cx="6624736"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Tree>
  </p:cSld>
  <p:clrMapOvr>
    <a:masterClrMapping/>
  </p:clrMapOvr>
  <p:transition>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6" name="Rettangolo 15"/>
          <p:cNvSpPr/>
          <p:nvPr/>
        </p:nvSpPr>
        <p:spPr>
          <a:xfrm>
            <a:off x="0" y="404664"/>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b="1" dirty="0">
              <a:latin typeface="Century Gothic" pitchFamily="34" charset="0"/>
              <a:cs typeface="Times New Roman" pitchFamily="18" charset="0"/>
            </a:endParaRPr>
          </a:p>
        </p:txBody>
      </p:sp>
      <p:sp>
        <p:nvSpPr>
          <p:cNvPr id="11" name="Rettangolo 10"/>
          <p:cNvSpPr/>
          <p:nvPr/>
        </p:nvSpPr>
        <p:spPr>
          <a:xfrm>
            <a:off x="611560" y="2274838"/>
            <a:ext cx="7776864" cy="939360"/>
          </a:xfrm>
          <a:prstGeom prst="rect">
            <a:avLst/>
          </a:prstGeom>
        </p:spPr>
        <p:txBody>
          <a:bodyPr wrap="square">
            <a:spAutoFit/>
          </a:bodyPr>
          <a:lstStyle/>
          <a:p>
            <a:pPr>
              <a:lnSpc>
                <a:spcPct val="200000"/>
              </a:lnSpc>
            </a:pPr>
            <a:endParaRPr lang="it-IT" sz="3200" b="1" i="1" dirty="0">
              <a:solidFill>
                <a:srgbClr val="7030A0"/>
              </a:solidFill>
            </a:endParaRPr>
          </a:p>
        </p:txBody>
      </p:sp>
      <p:sp>
        <p:nvSpPr>
          <p:cNvPr id="12" name="Rettangolo 11"/>
          <p:cNvSpPr/>
          <p:nvPr/>
        </p:nvSpPr>
        <p:spPr>
          <a:xfrm>
            <a:off x="611560" y="2204864"/>
            <a:ext cx="7776864" cy="461665"/>
          </a:xfrm>
          <a:prstGeom prst="rect">
            <a:avLst/>
          </a:prstGeom>
        </p:spPr>
        <p:txBody>
          <a:bodyPr wrap="square">
            <a:spAutoFit/>
          </a:bodyPr>
          <a:lstStyle/>
          <a:p>
            <a:pPr>
              <a:spcAft>
                <a:spcPts val="1200"/>
              </a:spcAft>
            </a:pPr>
            <a:endParaRPr lang="it-IT" sz="2400" i="1" dirty="0">
              <a:latin typeface="Times New Roman" pitchFamily="18" charset="0"/>
              <a:cs typeface="Times New Roman" pitchFamily="18" charset="0"/>
            </a:endParaRPr>
          </a:p>
        </p:txBody>
      </p:sp>
      <p:sp>
        <p:nvSpPr>
          <p:cNvPr id="14" name="Rettangolo 13"/>
          <p:cNvSpPr/>
          <p:nvPr/>
        </p:nvSpPr>
        <p:spPr>
          <a:xfrm>
            <a:off x="539552" y="2924944"/>
            <a:ext cx="7992888" cy="461665"/>
          </a:xfrm>
          <a:prstGeom prst="rect">
            <a:avLst/>
          </a:prstGeom>
        </p:spPr>
        <p:txBody>
          <a:bodyPr wrap="square">
            <a:spAutoFit/>
          </a:bodyPr>
          <a:lstStyle/>
          <a:p>
            <a:pPr>
              <a:spcAft>
                <a:spcPts val="1200"/>
              </a:spcAft>
            </a:pPr>
            <a:endParaRPr lang="it-IT" sz="2400" dirty="0">
              <a:latin typeface="Times New Roman" pitchFamily="18" charset="0"/>
              <a:cs typeface="Times New Roman" pitchFamily="18" charset="0"/>
            </a:endParaRPr>
          </a:p>
        </p:txBody>
      </p:sp>
      <p:sp>
        <p:nvSpPr>
          <p:cNvPr id="17" name="Rettangolo 16"/>
          <p:cNvSpPr/>
          <p:nvPr/>
        </p:nvSpPr>
        <p:spPr>
          <a:xfrm>
            <a:off x="611560" y="2481506"/>
            <a:ext cx="8064896" cy="4093428"/>
          </a:xfrm>
          <a:prstGeom prst="rect">
            <a:avLst/>
          </a:prstGeom>
        </p:spPr>
        <p:txBody>
          <a:bodyPr wrap="square">
            <a:spAutoFit/>
          </a:bodyPr>
          <a:lstStyle/>
          <a:p>
            <a:pPr marL="363538" indent="-363538">
              <a:spcAft>
                <a:spcPts val="1200"/>
              </a:spcAft>
              <a:buFont typeface="Courier New" pitchFamily="49" charset="0"/>
              <a:buChar char="o"/>
            </a:pPr>
            <a:r>
              <a:rPr lang="it-IT" sz="2400" dirty="0" smtClean="0">
                <a:latin typeface="Century Gothic" pitchFamily="34" charset="0"/>
                <a:cs typeface="Times New Roman" pitchFamily="18" charset="0"/>
              </a:rPr>
              <a:t>Una pastorale «provvisoria e transitoria» in linea di principio</a:t>
            </a:r>
            <a:r>
              <a:rPr lang="it-IT" sz="2400" dirty="0" smtClean="0">
                <a:latin typeface="Century Gothic" pitchFamily="34" charset="0"/>
                <a:cs typeface="Times New Roman" pitchFamily="18" charset="0"/>
              </a:rPr>
              <a:t>. </a:t>
            </a:r>
            <a:r>
              <a:rPr lang="it-IT" sz="2000" dirty="0" smtClean="0">
                <a:latin typeface="Century Gothic" pitchFamily="34" charset="0"/>
                <a:cs typeface="Times New Roman" pitchFamily="18" charset="0"/>
              </a:rPr>
              <a:t>La </a:t>
            </a:r>
            <a:r>
              <a:rPr lang="it-IT" sz="2000" dirty="0" smtClean="0">
                <a:latin typeface="Century Gothic" pitchFamily="34" charset="0"/>
                <a:cs typeface="Times New Roman" pitchFamily="18" charset="0"/>
              </a:rPr>
              <a:t>pastorale per i migranti è per la sua stessa natura straordinaria e provvisoria, anche se non è stabilito un termine per la sua cessazione.</a:t>
            </a:r>
          </a:p>
          <a:p>
            <a:pPr marL="360000" lvl="1" indent="-360000">
              <a:spcAft>
                <a:spcPts val="1200"/>
              </a:spcAft>
              <a:buFont typeface="Courier New" pitchFamily="49" charset="0"/>
              <a:buChar char="o"/>
            </a:pPr>
            <a:r>
              <a:rPr lang="it-IT" sz="2400" dirty="0" smtClean="0">
                <a:latin typeface="Century Gothic" pitchFamily="34" charset="0"/>
                <a:cs typeface="Times New Roman" pitchFamily="18" charset="0"/>
              </a:rPr>
              <a:t>Una pastorale «relativamente stabile» sotto altri aspetti.   </a:t>
            </a:r>
            <a:r>
              <a:rPr lang="it-IT" sz="2000" dirty="0" smtClean="0">
                <a:latin typeface="Century Gothic" pitchFamily="34" charset="0"/>
                <a:cs typeface="Times New Roman" pitchFamily="18" charset="0"/>
              </a:rPr>
              <a:t>Una relativa stabilità si riconnette al fenomeno perdurante delle migrazioni che richiede un’attività istituzionalizzata che si rivolge al fedele, considerato non tanto come singolo, quanto come membro di una comunità particolare.</a:t>
            </a:r>
          </a:p>
          <a:p>
            <a:pPr indent="-360000">
              <a:spcAft>
                <a:spcPts val="600"/>
              </a:spcAft>
            </a:pPr>
            <a:endParaRPr lang="it-IT" sz="2400" dirty="0" smtClean="0">
              <a:latin typeface="Century Gothic" pitchFamily="34" charset="0"/>
              <a:cs typeface="Times New Roman" pitchFamily="18" charset="0"/>
            </a:endParaRPr>
          </a:p>
        </p:txBody>
      </p:sp>
      <p:sp>
        <p:nvSpPr>
          <p:cNvPr id="19" name="Rettangolo 18"/>
          <p:cNvSpPr/>
          <p:nvPr/>
        </p:nvSpPr>
        <p:spPr>
          <a:xfrm>
            <a:off x="0" y="404664"/>
            <a:ext cx="9144000" cy="18002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latin typeface="Century Gothic" pitchFamily="34" charset="0"/>
                <a:cs typeface="Times New Roman" pitchFamily="18" charset="0"/>
              </a:rPr>
              <a:t>Pastorale specifica per i migranti cattolici: permanente o temporanea? (segue)</a:t>
            </a:r>
            <a:endParaRPr lang="it-IT" sz="3600" b="1" dirty="0">
              <a:latin typeface="Century Gothic" pitchFamily="34" charset="0"/>
              <a:cs typeface="Times New Roman" pitchFamily="18" charset="0"/>
            </a:endParaRPr>
          </a:p>
        </p:txBody>
      </p:sp>
    </p:spTree>
    <p:extLst>
      <p:ext uri="{BB962C8B-B14F-4D97-AF65-F5344CB8AC3E}">
        <p14:creationId xmlns:p14="http://schemas.microsoft.com/office/powerpoint/2010/main" xmlns="" val="2065748153"/>
      </p:ext>
    </p:extLst>
  </p:cSld>
  <p:clrMapOvr>
    <a:masterClrMapping/>
  </p:clrMapOvr>
  <p:transition>
    <p:pull/>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6" name="Rettangolo 15"/>
          <p:cNvSpPr/>
          <p:nvPr/>
        </p:nvSpPr>
        <p:spPr>
          <a:xfrm>
            <a:off x="0" y="404664"/>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b="1" dirty="0">
              <a:latin typeface="Century Gothic" pitchFamily="34" charset="0"/>
              <a:cs typeface="Times New Roman" pitchFamily="18" charset="0"/>
            </a:endParaRPr>
          </a:p>
        </p:txBody>
      </p:sp>
      <p:sp>
        <p:nvSpPr>
          <p:cNvPr id="11" name="Rettangolo 10"/>
          <p:cNvSpPr/>
          <p:nvPr/>
        </p:nvSpPr>
        <p:spPr>
          <a:xfrm>
            <a:off x="611560" y="2274838"/>
            <a:ext cx="7776864" cy="939360"/>
          </a:xfrm>
          <a:prstGeom prst="rect">
            <a:avLst/>
          </a:prstGeom>
        </p:spPr>
        <p:txBody>
          <a:bodyPr wrap="square">
            <a:spAutoFit/>
          </a:bodyPr>
          <a:lstStyle/>
          <a:p>
            <a:pPr>
              <a:lnSpc>
                <a:spcPct val="200000"/>
              </a:lnSpc>
            </a:pPr>
            <a:endParaRPr lang="it-IT" sz="3200" b="1" i="1" dirty="0">
              <a:solidFill>
                <a:srgbClr val="7030A0"/>
              </a:solidFill>
            </a:endParaRPr>
          </a:p>
        </p:txBody>
      </p:sp>
      <p:sp>
        <p:nvSpPr>
          <p:cNvPr id="12" name="Rettangolo 11"/>
          <p:cNvSpPr/>
          <p:nvPr/>
        </p:nvSpPr>
        <p:spPr>
          <a:xfrm>
            <a:off x="611560" y="2204864"/>
            <a:ext cx="7776864" cy="461665"/>
          </a:xfrm>
          <a:prstGeom prst="rect">
            <a:avLst/>
          </a:prstGeom>
        </p:spPr>
        <p:txBody>
          <a:bodyPr wrap="square">
            <a:spAutoFit/>
          </a:bodyPr>
          <a:lstStyle/>
          <a:p>
            <a:pPr>
              <a:spcAft>
                <a:spcPts val="1200"/>
              </a:spcAft>
            </a:pPr>
            <a:endParaRPr lang="it-IT" sz="2400" i="1" dirty="0">
              <a:latin typeface="Times New Roman" pitchFamily="18" charset="0"/>
              <a:cs typeface="Times New Roman" pitchFamily="18" charset="0"/>
            </a:endParaRPr>
          </a:p>
        </p:txBody>
      </p:sp>
      <p:sp>
        <p:nvSpPr>
          <p:cNvPr id="14" name="Rettangolo 13"/>
          <p:cNvSpPr/>
          <p:nvPr/>
        </p:nvSpPr>
        <p:spPr>
          <a:xfrm>
            <a:off x="539552" y="2924944"/>
            <a:ext cx="7992888" cy="461665"/>
          </a:xfrm>
          <a:prstGeom prst="rect">
            <a:avLst/>
          </a:prstGeom>
        </p:spPr>
        <p:txBody>
          <a:bodyPr wrap="square">
            <a:spAutoFit/>
          </a:bodyPr>
          <a:lstStyle/>
          <a:p>
            <a:pPr>
              <a:spcAft>
                <a:spcPts val="1200"/>
              </a:spcAft>
            </a:pPr>
            <a:endParaRPr lang="it-IT" sz="2400" dirty="0">
              <a:latin typeface="Times New Roman" pitchFamily="18" charset="0"/>
              <a:cs typeface="Times New Roman" pitchFamily="18" charset="0"/>
            </a:endParaRPr>
          </a:p>
        </p:txBody>
      </p:sp>
      <p:sp>
        <p:nvSpPr>
          <p:cNvPr id="17" name="Rettangolo 16"/>
          <p:cNvSpPr/>
          <p:nvPr/>
        </p:nvSpPr>
        <p:spPr>
          <a:xfrm>
            <a:off x="611560" y="2481506"/>
            <a:ext cx="8136904" cy="4278094"/>
          </a:xfrm>
          <a:prstGeom prst="rect">
            <a:avLst/>
          </a:prstGeom>
        </p:spPr>
        <p:txBody>
          <a:bodyPr wrap="square">
            <a:spAutoFit/>
          </a:bodyPr>
          <a:lstStyle/>
          <a:p>
            <a:pPr marL="360000" lvl="1" indent="-360000">
              <a:spcAft>
                <a:spcPts val="2400"/>
              </a:spcAft>
              <a:buFont typeface="Courier New" pitchFamily="49" charset="0"/>
              <a:buChar char="o"/>
            </a:pPr>
            <a:r>
              <a:rPr lang="it-IT" sz="2400" dirty="0" smtClean="0">
                <a:latin typeface="Century Gothic" pitchFamily="34" charset="0"/>
                <a:cs typeface="Times New Roman" pitchFamily="18" charset="0"/>
              </a:rPr>
              <a:t>Possibile evoluzione delle attuali strutture pastorali per i </a:t>
            </a:r>
            <a:r>
              <a:rPr lang="it-IT" sz="2400" dirty="0" smtClean="0">
                <a:latin typeface="Century Gothic" pitchFamily="34" charset="0"/>
                <a:cs typeface="Times New Roman" pitchFamily="18" charset="0"/>
              </a:rPr>
              <a:t>migranti</a:t>
            </a:r>
            <a:r>
              <a:rPr lang="it-IT" sz="2000" dirty="0" smtClean="0">
                <a:latin typeface="Century Gothic" pitchFamily="34" charset="0"/>
                <a:cs typeface="Times New Roman" pitchFamily="18" charset="0"/>
              </a:rPr>
              <a:t>. L’attribuire </a:t>
            </a:r>
            <a:r>
              <a:rPr lang="it-IT" sz="2000" dirty="0" smtClean="0">
                <a:latin typeface="Century Gothic" pitchFamily="34" charset="0"/>
                <a:cs typeface="Times New Roman" pitchFamily="18" charset="0"/>
              </a:rPr>
              <a:t>una certa stabilità alle strutture di pastorale etnica non comporta che queste rimangano immobili nella loro configurazione attuale e non possa rendersi necessaria od opportuna una loro evoluzione corrispondente all’evolversi della realtà migratoria. In diocesi può cessare la pastorale specifica per determinati gruppi etnici, non però allo stesso tempo per altri gruppi. Il fenomeno migratorio è un dato ormai stabile e strutturale. Perciò tale deve essere in diocesi l’organizzazione della pastorale migratoria.</a:t>
            </a:r>
          </a:p>
          <a:p>
            <a:pPr indent="-360000">
              <a:spcAft>
                <a:spcPts val="600"/>
              </a:spcAft>
            </a:pPr>
            <a:endParaRPr lang="it-IT" sz="2400" dirty="0" smtClean="0">
              <a:latin typeface="Century Gothic" pitchFamily="34" charset="0"/>
              <a:cs typeface="Times New Roman" pitchFamily="18" charset="0"/>
            </a:endParaRPr>
          </a:p>
        </p:txBody>
      </p:sp>
      <p:sp>
        <p:nvSpPr>
          <p:cNvPr id="19" name="Rettangolo 18"/>
          <p:cNvSpPr/>
          <p:nvPr/>
        </p:nvSpPr>
        <p:spPr>
          <a:xfrm>
            <a:off x="0" y="620688"/>
            <a:ext cx="9144000" cy="165618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Pastorale specifica per i migranti cattolici: permanente o temporanea?</a:t>
            </a:r>
            <a:endParaRPr lang="it-IT" sz="3200" b="1" dirty="0">
              <a:latin typeface="Century Gothic" pitchFamily="34" charset="0"/>
              <a:cs typeface="Times New Roman" pitchFamily="18" charset="0"/>
            </a:endParaRPr>
          </a:p>
        </p:txBody>
      </p:sp>
    </p:spTree>
    <p:extLst>
      <p:ext uri="{BB962C8B-B14F-4D97-AF65-F5344CB8AC3E}">
        <p14:creationId xmlns:p14="http://schemas.microsoft.com/office/powerpoint/2010/main" xmlns="" val="2065748153"/>
      </p:ext>
    </p:extLst>
  </p:cSld>
  <p:clrMapOvr>
    <a:masterClrMapping/>
  </p:clrMapOvr>
  <p:transition>
    <p:pul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6" name="Rettangolo 15"/>
          <p:cNvSpPr/>
          <p:nvPr/>
        </p:nvSpPr>
        <p:spPr>
          <a:xfrm>
            <a:off x="0" y="404664"/>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b="1" dirty="0">
              <a:latin typeface="Century Gothic" pitchFamily="34" charset="0"/>
              <a:cs typeface="Times New Roman" pitchFamily="18" charset="0"/>
            </a:endParaRPr>
          </a:p>
        </p:txBody>
      </p:sp>
      <p:sp>
        <p:nvSpPr>
          <p:cNvPr id="15" name="Rettangolo 14"/>
          <p:cNvSpPr/>
          <p:nvPr/>
        </p:nvSpPr>
        <p:spPr>
          <a:xfrm>
            <a:off x="755576" y="2132856"/>
            <a:ext cx="7488832" cy="461665"/>
          </a:xfrm>
          <a:prstGeom prst="rect">
            <a:avLst/>
          </a:prstGeom>
        </p:spPr>
        <p:txBody>
          <a:bodyPr wrap="square">
            <a:spAutoFit/>
          </a:bodyPr>
          <a:lstStyle/>
          <a:p>
            <a:endParaRPr lang="it-IT" sz="2400" dirty="0" smtClean="0">
              <a:latin typeface="Times New Roman" pitchFamily="18" charset="0"/>
              <a:cs typeface="Times New Roman" pitchFamily="18" charset="0"/>
            </a:endParaRPr>
          </a:p>
        </p:txBody>
      </p:sp>
      <p:sp>
        <p:nvSpPr>
          <p:cNvPr id="11" name="Rettangolo 10"/>
          <p:cNvSpPr/>
          <p:nvPr/>
        </p:nvSpPr>
        <p:spPr>
          <a:xfrm>
            <a:off x="611560" y="2274838"/>
            <a:ext cx="7776864" cy="939360"/>
          </a:xfrm>
          <a:prstGeom prst="rect">
            <a:avLst/>
          </a:prstGeom>
        </p:spPr>
        <p:txBody>
          <a:bodyPr wrap="square">
            <a:spAutoFit/>
          </a:bodyPr>
          <a:lstStyle/>
          <a:p>
            <a:pPr>
              <a:lnSpc>
                <a:spcPct val="200000"/>
              </a:lnSpc>
            </a:pPr>
            <a:endParaRPr lang="it-IT" sz="3200" b="1" i="1" dirty="0">
              <a:solidFill>
                <a:srgbClr val="7030A0"/>
              </a:solidFill>
            </a:endParaRPr>
          </a:p>
        </p:txBody>
      </p:sp>
      <p:sp>
        <p:nvSpPr>
          <p:cNvPr id="14" name="Rettangolo 13"/>
          <p:cNvSpPr/>
          <p:nvPr/>
        </p:nvSpPr>
        <p:spPr>
          <a:xfrm>
            <a:off x="539552" y="2924944"/>
            <a:ext cx="7992888" cy="461665"/>
          </a:xfrm>
          <a:prstGeom prst="rect">
            <a:avLst/>
          </a:prstGeom>
        </p:spPr>
        <p:txBody>
          <a:bodyPr wrap="square">
            <a:spAutoFit/>
          </a:bodyPr>
          <a:lstStyle/>
          <a:p>
            <a:pPr>
              <a:spcAft>
                <a:spcPts val="1200"/>
              </a:spcAft>
            </a:pPr>
            <a:endParaRPr lang="it-IT" sz="2400" dirty="0">
              <a:latin typeface="Times New Roman" pitchFamily="18" charset="0"/>
              <a:cs typeface="Times New Roman" pitchFamily="18" charset="0"/>
            </a:endParaRPr>
          </a:p>
        </p:txBody>
      </p:sp>
      <p:sp>
        <p:nvSpPr>
          <p:cNvPr id="17" name="Rettangolo 16"/>
          <p:cNvSpPr/>
          <p:nvPr/>
        </p:nvSpPr>
        <p:spPr>
          <a:xfrm>
            <a:off x="556883" y="2290862"/>
            <a:ext cx="7776864" cy="4185761"/>
          </a:xfrm>
          <a:prstGeom prst="rect">
            <a:avLst/>
          </a:prstGeom>
        </p:spPr>
        <p:txBody>
          <a:bodyPr wrap="square">
            <a:spAutoFit/>
          </a:bodyPr>
          <a:lstStyle/>
          <a:p>
            <a:pPr indent="-457200">
              <a:spcAft>
                <a:spcPts val="2400"/>
              </a:spcAft>
              <a:buFont typeface="Wingdings" pitchFamily="2" charset="2"/>
              <a:buChar char="q"/>
            </a:pPr>
            <a:r>
              <a:rPr lang="it-IT" sz="2400" dirty="0" smtClean="0">
                <a:latin typeface="Century Gothic" pitchFamily="34" charset="0"/>
                <a:cs typeface="Times New Roman" pitchFamily="18" charset="0"/>
              </a:rPr>
              <a:t>In comunione con tutta la Chiesa</a:t>
            </a:r>
            <a:r>
              <a:rPr lang="it-IT" dirty="0" smtClean="0">
                <a:latin typeface="Century Gothic" pitchFamily="34" charset="0"/>
                <a:cs typeface="Times New Roman" pitchFamily="18" charset="0"/>
              </a:rPr>
              <a:t>…</a:t>
            </a:r>
          </a:p>
          <a:p>
            <a:pPr marL="285750" indent="-285750">
              <a:spcAft>
                <a:spcPts val="2400"/>
              </a:spcAft>
              <a:buFont typeface="Courier New" panose="02070309020205020404" pitchFamily="49" charset="0"/>
              <a:buChar char="o"/>
            </a:pPr>
            <a:r>
              <a:rPr lang="it-IT" dirty="0" smtClean="0">
                <a:latin typeface="Century Gothic" pitchFamily="34" charset="0"/>
                <a:cs typeface="Times New Roman" pitchFamily="18" charset="0"/>
              </a:rPr>
              <a:t> Comunione universale  che non può lasciare esclusi i migranti.</a:t>
            </a:r>
          </a:p>
          <a:p>
            <a:pPr>
              <a:spcAft>
                <a:spcPts val="2400"/>
              </a:spcAft>
            </a:pPr>
            <a:r>
              <a:rPr lang="it-IT" sz="2000" dirty="0" smtClean="0">
                <a:latin typeface="Century Gothic" pitchFamily="34" charset="0"/>
                <a:cs typeface="Times New Roman" pitchFamily="18" charset="0"/>
              </a:rPr>
              <a:t>I fedeli, anche nella condizione di migranti fuori della Chiesa di origine, si devono sentire sempre e dovunque in comunione con tutta la Chiesa. Questa comunione universale, che è propria della Chiesa fin dalla Pentecoste, viene messa in particolare evidenza dai migranti. »</a:t>
            </a:r>
            <a:r>
              <a:rPr lang="it-IT" sz="2000" i="1" dirty="0" smtClean="0">
                <a:latin typeface="Century Gothic" pitchFamily="34" charset="0"/>
                <a:cs typeface="Times New Roman" pitchFamily="18" charset="0"/>
              </a:rPr>
              <a:t>Nella Chiesa nessuno è straniero</a:t>
            </a:r>
            <a:r>
              <a:rPr lang="it-IT" sz="2000" dirty="0" smtClean="0">
                <a:latin typeface="Century Gothic" pitchFamily="34" charset="0"/>
                <a:cs typeface="Times New Roman" pitchFamily="18" charset="0"/>
              </a:rPr>
              <a:t>» è lo slogan ormai classico che richiama la comunione universale.</a:t>
            </a:r>
          </a:p>
          <a:p>
            <a:pPr indent="-360000" algn="r">
              <a:spcAft>
                <a:spcPts val="600"/>
              </a:spcAft>
            </a:pPr>
            <a:r>
              <a:rPr lang="it-IT" sz="2400" dirty="0" smtClean="0">
                <a:latin typeface="Century Gothic" pitchFamily="34" charset="0"/>
                <a:cs typeface="Times New Roman" pitchFamily="18" charset="0"/>
              </a:rPr>
              <a:t>segue</a:t>
            </a:r>
          </a:p>
        </p:txBody>
      </p:sp>
      <p:sp>
        <p:nvSpPr>
          <p:cNvPr id="19" name="Rettangolo 18"/>
          <p:cNvSpPr/>
          <p:nvPr/>
        </p:nvSpPr>
        <p:spPr>
          <a:xfrm>
            <a:off x="0" y="548680"/>
            <a:ext cx="9144000" cy="158417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latin typeface="Century Gothic" pitchFamily="34" charset="0"/>
                <a:cs typeface="Times New Roman" pitchFamily="18" charset="0"/>
              </a:rPr>
              <a:t>Pastorale specifica per i migranti cattolici: comunione e integrazione nella Chiesa locale (segue)</a:t>
            </a:r>
            <a:endParaRPr lang="it-IT" sz="3600" b="1" dirty="0">
              <a:latin typeface="Century Gothic" pitchFamily="34" charset="0"/>
              <a:cs typeface="Times New Roman" pitchFamily="18" charset="0"/>
            </a:endParaRPr>
          </a:p>
        </p:txBody>
      </p:sp>
    </p:spTree>
    <p:extLst>
      <p:ext uri="{BB962C8B-B14F-4D97-AF65-F5344CB8AC3E}">
        <p14:creationId xmlns:p14="http://schemas.microsoft.com/office/powerpoint/2010/main" xmlns="" val="2966656004"/>
      </p:ext>
    </p:extLst>
  </p:cSld>
  <p:clrMapOvr>
    <a:masterClrMapping/>
  </p:clrMapOvr>
  <p:transition>
    <p:pull/>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6" name="Rettangolo 15"/>
          <p:cNvSpPr/>
          <p:nvPr/>
        </p:nvSpPr>
        <p:spPr>
          <a:xfrm>
            <a:off x="0" y="404664"/>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b="1" dirty="0">
              <a:latin typeface="Century Gothic" pitchFamily="34" charset="0"/>
              <a:cs typeface="Times New Roman" pitchFamily="18" charset="0"/>
            </a:endParaRPr>
          </a:p>
        </p:txBody>
      </p:sp>
      <p:sp>
        <p:nvSpPr>
          <p:cNvPr id="15" name="Rettangolo 14"/>
          <p:cNvSpPr/>
          <p:nvPr/>
        </p:nvSpPr>
        <p:spPr>
          <a:xfrm>
            <a:off x="755576" y="2132856"/>
            <a:ext cx="7488832" cy="461665"/>
          </a:xfrm>
          <a:prstGeom prst="rect">
            <a:avLst/>
          </a:prstGeom>
        </p:spPr>
        <p:txBody>
          <a:bodyPr wrap="square">
            <a:spAutoFit/>
          </a:bodyPr>
          <a:lstStyle/>
          <a:p>
            <a:endParaRPr lang="it-IT" sz="2400" dirty="0" smtClean="0">
              <a:latin typeface="Times New Roman" pitchFamily="18" charset="0"/>
              <a:cs typeface="Times New Roman" pitchFamily="18" charset="0"/>
            </a:endParaRPr>
          </a:p>
        </p:txBody>
      </p:sp>
      <p:sp>
        <p:nvSpPr>
          <p:cNvPr id="11" name="Rettangolo 10"/>
          <p:cNvSpPr/>
          <p:nvPr/>
        </p:nvSpPr>
        <p:spPr>
          <a:xfrm>
            <a:off x="611560" y="2274838"/>
            <a:ext cx="7776864" cy="939360"/>
          </a:xfrm>
          <a:prstGeom prst="rect">
            <a:avLst/>
          </a:prstGeom>
        </p:spPr>
        <p:txBody>
          <a:bodyPr wrap="square">
            <a:spAutoFit/>
          </a:bodyPr>
          <a:lstStyle/>
          <a:p>
            <a:pPr>
              <a:lnSpc>
                <a:spcPct val="200000"/>
              </a:lnSpc>
            </a:pPr>
            <a:endParaRPr lang="it-IT" sz="3200" b="1" i="1" dirty="0">
              <a:solidFill>
                <a:srgbClr val="7030A0"/>
              </a:solidFill>
            </a:endParaRPr>
          </a:p>
        </p:txBody>
      </p:sp>
      <p:sp>
        <p:nvSpPr>
          <p:cNvPr id="14" name="Rettangolo 13"/>
          <p:cNvSpPr/>
          <p:nvPr/>
        </p:nvSpPr>
        <p:spPr>
          <a:xfrm>
            <a:off x="539552" y="2924944"/>
            <a:ext cx="7992888" cy="461665"/>
          </a:xfrm>
          <a:prstGeom prst="rect">
            <a:avLst/>
          </a:prstGeom>
        </p:spPr>
        <p:txBody>
          <a:bodyPr wrap="square">
            <a:spAutoFit/>
          </a:bodyPr>
          <a:lstStyle/>
          <a:p>
            <a:pPr>
              <a:spcAft>
                <a:spcPts val="1200"/>
              </a:spcAft>
            </a:pPr>
            <a:endParaRPr lang="it-IT" sz="2400" dirty="0">
              <a:latin typeface="Times New Roman" pitchFamily="18" charset="0"/>
              <a:cs typeface="Times New Roman" pitchFamily="18" charset="0"/>
            </a:endParaRPr>
          </a:p>
        </p:txBody>
      </p:sp>
      <p:sp>
        <p:nvSpPr>
          <p:cNvPr id="17" name="Rettangolo 16"/>
          <p:cNvSpPr/>
          <p:nvPr/>
        </p:nvSpPr>
        <p:spPr>
          <a:xfrm>
            <a:off x="395536" y="2363689"/>
            <a:ext cx="8568952" cy="4031873"/>
          </a:xfrm>
          <a:prstGeom prst="rect">
            <a:avLst/>
          </a:prstGeom>
        </p:spPr>
        <p:txBody>
          <a:bodyPr wrap="square">
            <a:spAutoFit/>
          </a:bodyPr>
          <a:lstStyle/>
          <a:p>
            <a:pPr marL="360000" lvl="1" indent="-360000">
              <a:spcAft>
                <a:spcPts val="2400"/>
              </a:spcAft>
              <a:buFont typeface="Wingdings" pitchFamily="2" charset="2"/>
              <a:buChar char="q"/>
            </a:pPr>
            <a:r>
              <a:rPr lang="it-IT" sz="3200" dirty="0">
                <a:latin typeface="Century Gothic" pitchFamily="34" charset="0"/>
                <a:cs typeface="Times New Roman" pitchFamily="18" charset="0"/>
              </a:rPr>
              <a:t>…attraverso una Chiesa particolare. </a:t>
            </a:r>
            <a:endParaRPr lang="it-IT" sz="3200" dirty="0" smtClean="0">
              <a:latin typeface="Century Gothic" pitchFamily="34" charset="0"/>
              <a:cs typeface="Times New Roman" pitchFamily="18" charset="0"/>
            </a:endParaRPr>
          </a:p>
          <a:p>
            <a:pPr marL="342900" lvl="1" indent="-342900">
              <a:spcAft>
                <a:spcPts val="2400"/>
              </a:spcAft>
              <a:buFont typeface="Courier New" panose="02070309020205020404" pitchFamily="49" charset="0"/>
              <a:buChar char="o"/>
            </a:pPr>
            <a:r>
              <a:rPr lang="it-IT" sz="2000" dirty="0" smtClean="0">
                <a:latin typeface="Century Gothic" pitchFamily="34" charset="0"/>
                <a:cs typeface="Times New Roman" pitchFamily="18" charset="0"/>
              </a:rPr>
              <a:t>Chiese particolari: in esse e da esse l’unica Chiesa cattolica</a:t>
            </a:r>
          </a:p>
          <a:p>
            <a:pPr marL="0" lvl="1">
              <a:spcAft>
                <a:spcPts val="2400"/>
              </a:spcAft>
            </a:pPr>
            <a:r>
              <a:rPr lang="it-IT" sz="2000" dirty="0" smtClean="0">
                <a:latin typeface="Century Gothic" pitchFamily="34" charset="0"/>
                <a:cs typeface="Times New Roman" pitchFamily="18" charset="0"/>
              </a:rPr>
              <a:t>«La </a:t>
            </a:r>
            <a:r>
              <a:rPr lang="it-IT" sz="2000" dirty="0">
                <a:latin typeface="Century Gothic" pitchFamily="34" charset="0"/>
                <a:cs typeface="Times New Roman" pitchFamily="18" charset="0"/>
              </a:rPr>
              <a:t>Chiesa diffusa in tutto il mondo diventerebbe un’astrazione se non prendesse corpo e vita precisamente attraverso le Chiese particolari» (Paolo VI). </a:t>
            </a:r>
            <a:r>
              <a:rPr lang="it-IT" sz="2000" dirty="0" smtClean="0">
                <a:latin typeface="Century Gothic" pitchFamily="34" charset="0"/>
                <a:cs typeface="Times New Roman" pitchFamily="18" charset="0"/>
              </a:rPr>
              <a:t> Ne </a:t>
            </a:r>
            <a:r>
              <a:rPr lang="it-IT" sz="2000" dirty="0">
                <a:latin typeface="Century Gothic" pitchFamily="34" charset="0"/>
                <a:cs typeface="Times New Roman" pitchFamily="18" charset="0"/>
              </a:rPr>
              <a:t>consegue che le Chiese particolari non sono parti della Chiesa cattolica, la quale a sua volta non è la somma o federazione di tutte le Chiese particolari: in ognuna di esse è presente tutta la Chiesa nella sua dimensione </a:t>
            </a:r>
            <a:r>
              <a:rPr lang="it-IT" sz="2000" dirty="0" smtClean="0">
                <a:latin typeface="Century Gothic" pitchFamily="34" charset="0"/>
                <a:cs typeface="Times New Roman" pitchFamily="18" charset="0"/>
              </a:rPr>
              <a:t>universale.</a:t>
            </a:r>
            <a:endParaRPr lang="it-IT" sz="2000" dirty="0">
              <a:latin typeface="Century Gothic" pitchFamily="34" charset="0"/>
              <a:cs typeface="Times New Roman" pitchFamily="18" charset="0"/>
            </a:endParaRPr>
          </a:p>
          <a:p>
            <a:pPr indent="-360000" algn="r">
              <a:spcAft>
                <a:spcPts val="600"/>
              </a:spcAft>
            </a:pPr>
            <a:r>
              <a:rPr lang="it-IT" sz="2400" dirty="0" smtClean="0">
                <a:latin typeface="Century Gothic" pitchFamily="34" charset="0"/>
                <a:cs typeface="Times New Roman" pitchFamily="18" charset="0"/>
              </a:rPr>
              <a:t>segue</a:t>
            </a:r>
          </a:p>
        </p:txBody>
      </p:sp>
      <p:sp>
        <p:nvSpPr>
          <p:cNvPr id="19" name="Rettangolo 18"/>
          <p:cNvSpPr/>
          <p:nvPr/>
        </p:nvSpPr>
        <p:spPr>
          <a:xfrm>
            <a:off x="0" y="548680"/>
            <a:ext cx="9144000" cy="158417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latin typeface="Century Gothic" pitchFamily="34" charset="0"/>
                <a:cs typeface="Times New Roman" pitchFamily="18" charset="0"/>
              </a:rPr>
              <a:t>Pastorale specifica per i migranti cattolici: comunione e integrazione nella Chiesa locale (segue)</a:t>
            </a:r>
            <a:endParaRPr lang="it-IT" sz="3600" b="1" dirty="0">
              <a:latin typeface="Century Gothic" pitchFamily="34" charset="0"/>
              <a:cs typeface="Times New Roman" pitchFamily="18" charset="0"/>
            </a:endParaRPr>
          </a:p>
        </p:txBody>
      </p:sp>
    </p:spTree>
    <p:extLst>
      <p:ext uri="{BB962C8B-B14F-4D97-AF65-F5344CB8AC3E}">
        <p14:creationId xmlns:p14="http://schemas.microsoft.com/office/powerpoint/2010/main" xmlns="" val="2325600799"/>
      </p:ext>
    </p:extLst>
  </p:cSld>
  <p:clrMapOvr>
    <a:masterClrMapping/>
  </p:clrMapOvr>
  <p:transition>
    <p:pull/>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6" name="Rettangolo 15"/>
          <p:cNvSpPr/>
          <p:nvPr/>
        </p:nvSpPr>
        <p:spPr>
          <a:xfrm>
            <a:off x="0" y="404664"/>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b="1" dirty="0">
              <a:latin typeface="Century Gothic" pitchFamily="34" charset="0"/>
              <a:cs typeface="Times New Roman" pitchFamily="18" charset="0"/>
            </a:endParaRPr>
          </a:p>
        </p:txBody>
      </p:sp>
      <p:sp>
        <p:nvSpPr>
          <p:cNvPr id="15" name="Rettangolo 14"/>
          <p:cNvSpPr/>
          <p:nvPr/>
        </p:nvSpPr>
        <p:spPr>
          <a:xfrm>
            <a:off x="755576" y="2132856"/>
            <a:ext cx="7488832" cy="461665"/>
          </a:xfrm>
          <a:prstGeom prst="rect">
            <a:avLst/>
          </a:prstGeom>
        </p:spPr>
        <p:txBody>
          <a:bodyPr wrap="square">
            <a:spAutoFit/>
          </a:bodyPr>
          <a:lstStyle/>
          <a:p>
            <a:endParaRPr lang="it-IT" sz="2400" dirty="0" smtClean="0">
              <a:latin typeface="Times New Roman" pitchFamily="18" charset="0"/>
              <a:cs typeface="Times New Roman" pitchFamily="18" charset="0"/>
            </a:endParaRPr>
          </a:p>
        </p:txBody>
      </p:sp>
      <p:sp>
        <p:nvSpPr>
          <p:cNvPr id="11" name="Rettangolo 10"/>
          <p:cNvSpPr/>
          <p:nvPr/>
        </p:nvSpPr>
        <p:spPr>
          <a:xfrm>
            <a:off x="611560" y="2274838"/>
            <a:ext cx="7776864" cy="939360"/>
          </a:xfrm>
          <a:prstGeom prst="rect">
            <a:avLst/>
          </a:prstGeom>
        </p:spPr>
        <p:txBody>
          <a:bodyPr wrap="square">
            <a:spAutoFit/>
          </a:bodyPr>
          <a:lstStyle/>
          <a:p>
            <a:pPr>
              <a:lnSpc>
                <a:spcPct val="200000"/>
              </a:lnSpc>
            </a:pPr>
            <a:endParaRPr lang="it-IT" sz="3200" b="1" i="1" dirty="0">
              <a:solidFill>
                <a:srgbClr val="7030A0"/>
              </a:solidFill>
            </a:endParaRPr>
          </a:p>
        </p:txBody>
      </p:sp>
      <p:sp>
        <p:nvSpPr>
          <p:cNvPr id="14" name="Rettangolo 13"/>
          <p:cNvSpPr/>
          <p:nvPr/>
        </p:nvSpPr>
        <p:spPr>
          <a:xfrm>
            <a:off x="539552" y="2924944"/>
            <a:ext cx="7992888" cy="461665"/>
          </a:xfrm>
          <a:prstGeom prst="rect">
            <a:avLst/>
          </a:prstGeom>
        </p:spPr>
        <p:txBody>
          <a:bodyPr wrap="square">
            <a:spAutoFit/>
          </a:bodyPr>
          <a:lstStyle/>
          <a:p>
            <a:pPr>
              <a:spcAft>
                <a:spcPts val="1200"/>
              </a:spcAft>
            </a:pPr>
            <a:endParaRPr lang="it-IT" sz="2400" dirty="0">
              <a:latin typeface="Times New Roman" pitchFamily="18" charset="0"/>
              <a:cs typeface="Times New Roman" pitchFamily="18" charset="0"/>
            </a:endParaRPr>
          </a:p>
        </p:txBody>
      </p:sp>
      <p:sp>
        <p:nvSpPr>
          <p:cNvPr id="17" name="Rettangolo 16"/>
          <p:cNvSpPr/>
          <p:nvPr/>
        </p:nvSpPr>
        <p:spPr>
          <a:xfrm>
            <a:off x="971600" y="2243804"/>
            <a:ext cx="7776864" cy="4401205"/>
          </a:xfrm>
          <a:prstGeom prst="rect">
            <a:avLst/>
          </a:prstGeom>
        </p:spPr>
        <p:txBody>
          <a:bodyPr wrap="square">
            <a:spAutoFit/>
          </a:bodyPr>
          <a:lstStyle/>
          <a:p>
            <a:pPr marL="360000" lvl="1" indent="-360000">
              <a:spcAft>
                <a:spcPts val="2400"/>
              </a:spcAft>
              <a:buFont typeface="Wingdings" pitchFamily="2" charset="2"/>
              <a:buChar char="q"/>
            </a:pPr>
            <a:r>
              <a:rPr lang="it-IT" sz="3200" dirty="0">
                <a:latin typeface="Century Gothic" pitchFamily="34" charset="0"/>
                <a:cs typeface="Times New Roman" pitchFamily="18" charset="0"/>
              </a:rPr>
              <a:t>…attraverso una Chiesa particolare. </a:t>
            </a:r>
            <a:endParaRPr lang="it-IT" sz="3200" dirty="0" smtClean="0">
              <a:latin typeface="Century Gothic" pitchFamily="34" charset="0"/>
              <a:cs typeface="Times New Roman" pitchFamily="18" charset="0"/>
            </a:endParaRPr>
          </a:p>
          <a:p>
            <a:pPr marL="342900" lvl="1" indent="-342900">
              <a:spcAft>
                <a:spcPts val="2400"/>
              </a:spcAft>
              <a:buFont typeface="Courier New" panose="02070309020205020404" pitchFamily="49" charset="0"/>
              <a:buChar char="o"/>
            </a:pPr>
            <a:r>
              <a:rPr lang="it-IT" sz="2000" dirty="0" smtClean="0">
                <a:latin typeface="Century Gothic" pitchFamily="34" charset="0"/>
                <a:cs typeface="Times New Roman" pitchFamily="18" charset="0"/>
              </a:rPr>
              <a:t>Il posto del migrante nella Chiesa particolare.</a:t>
            </a:r>
          </a:p>
          <a:p>
            <a:pPr marL="0" lvl="1">
              <a:spcAft>
                <a:spcPts val="2400"/>
              </a:spcAft>
            </a:pPr>
            <a:r>
              <a:rPr lang="it-IT" dirty="0" smtClean="0">
                <a:latin typeface="Century Gothic" pitchFamily="34" charset="0"/>
                <a:cs typeface="Times New Roman" pitchFamily="18" charset="0"/>
              </a:rPr>
              <a:t>Il migrante, in qualunque Chiesa locale, deve sentirsi a suo agio, in casa propria, come lo era nella Chiesa del Paese d’origine. Nella logica ecclesiale il migrante non è un estraneo e nemmeno un ospite: è uno di casa. La sua «diversità» non è un disturbo; è invece un richiamo forte, visibile della cattolicità della sua Chiesa diocesana. Il pluralismo introdotto dalle migrazioni comporta una evidenza della cattolicità delle Chiese particolari, formate ad immagine della Chiesa universale. </a:t>
            </a:r>
          </a:p>
          <a:p>
            <a:pPr marL="0" lvl="1">
              <a:spcAft>
                <a:spcPts val="2400"/>
              </a:spcAft>
            </a:pPr>
            <a:r>
              <a:rPr lang="it-IT" sz="2400" dirty="0">
                <a:latin typeface="Century Gothic" pitchFamily="34" charset="0"/>
                <a:cs typeface="Times New Roman" pitchFamily="18" charset="0"/>
              </a:rPr>
              <a:t> </a:t>
            </a:r>
            <a:r>
              <a:rPr lang="it-IT" sz="2400" dirty="0" smtClean="0">
                <a:latin typeface="Century Gothic" pitchFamily="34" charset="0"/>
                <a:cs typeface="Times New Roman" pitchFamily="18" charset="0"/>
              </a:rPr>
              <a:t>                                                                        segue</a:t>
            </a:r>
          </a:p>
        </p:txBody>
      </p:sp>
      <p:sp>
        <p:nvSpPr>
          <p:cNvPr id="19" name="Rettangolo 18"/>
          <p:cNvSpPr/>
          <p:nvPr/>
        </p:nvSpPr>
        <p:spPr>
          <a:xfrm>
            <a:off x="0" y="548680"/>
            <a:ext cx="9144000" cy="158417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latin typeface="Century Gothic" pitchFamily="34" charset="0"/>
                <a:cs typeface="Times New Roman" pitchFamily="18" charset="0"/>
              </a:rPr>
              <a:t>Pastorale specifica per i migranti cattolici: comunione e integrazione nella Chiesa locale (segue)</a:t>
            </a:r>
            <a:endParaRPr lang="it-IT" sz="3600" b="1" dirty="0">
              <a:latin typeface="Century Gothic" pitchFamily="34" charset="0"/>
              <a:cs typeface="Times New Roman" pitchFamily="18" charset="0"/>
            </a:endParaRPr>
          </a:p>
        </p:txBody>
      </p:sp>
    </p:spTree>
    <p:extLst>
      <p:ext uri="{BB962C8B-B14F-4D97-AF65-F5344CB8AC3E}">
        <p14:creationId xmlns:p14="http://schemas.microsoft.com/office/powerpoint/2010/main" xmlns="" val="1416486349"/>
      </p:ext>
    </p:extLst>
  </p:cSld>
  <p:clrMapOvr>
    <a:masterClrMapping/>
  </p:clrMapOvr>
  <p:transition>
    <p:pull/>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6" name="Rettangolo 15"/>
          <p:cNvSpPr/>
          <p:nvPr/>
        </p:nvSpPr>
        <p:spPr>
          <a:xfrm>
            <a:off x="0" y="404664"/>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b="1" dirty="0">
              <a:latin typeface="Century Gothic" pitchFamily="34" charset="0"/>
              <a:cs typeface="Times New Roman" pitchFamily="18" charset="0"/>
            </a:endParaRPr>
          </a:p>
        </p:txBody>
      </p:sp>
      <p:sp>
        <p:nvSpPr>
          <p:cNvPr id="15" name="Rettangolo 14"/>
          <p:cNvSpPr/>
          <p:nvPr/>
        </p:nvSpPr>
        <p:spPr>
          <a:xfrm>
            <a:off x="755576" y="2132856"/>
            <a:ext cx="7488832" cy="461665"/>
          </a:xfrm>
          <a:prstGeom prst="rect">
            <a:avLst/>
          </a:prstGeom>
        </p:spPr>
        <p:txBody>
          <a:bodyPr wrap="square">
            <a:spAutoFit/>
          </a:bodyPr>
          <a:lstStyle/>
          <a:p>
            <a:endParaRPr lang="it-IT" sz="2400" dirty="0" smtClean="0">
              <a:latin typeface="Times New Roman" pitchFamily="18" charset="0"/>
              <a:cs typeface="Times New Roman" pitchFamily="18" charset="0"/>
            </a:endParaRPr>
          </a:p>
        </p:txBody>
      </p:sp>
      <p:sp>
        <p:nvSpPr>
          <p:cNvPr id="11" name="Rettangolo 10"/>
          <p:cNvSpPr/>
          <p:nvPr/>
        </p:nvSpPr>
        <p:spPr>
          <a:xfrm>
            <a:off x="611560" y="2274838"/>
            <a:ext cx="7776864" cy="939360"/>
          </a:xfrm>
          <a:prstGeom prst="rect">
            <a:avLst/>
          </a:prstGeom>
        </p:spPr>
        <p:txBody>
          <a:bodyPr wrap="square">
            <a:spAutoFit/>
          </a:bodyPr>
          <a:lstStyle/>
          <a:p>
            <a:pPr>
              <a:lnSpc>
                <a:spcPct val="200000"/>
              </a:lnSpc>
            </a:pPr>
            <a:endParaRPr lang="it-IT" sz="3200" b="1" i="1" dirty="0">
              <a:solidFill>
                <a:srgbClr val="7030A0"/>
              </a:solidFill>
            </a:endParaRPr>
          </a:p>
        </p:txBody>
      </p:sp>
      <p:sp>
        <p:nvSpPr>
          <p:cNvPr id="14" name="Rettangolo 13"/>
          <p:cNvSpPr/>
          <p:nvPr/>
        </p:nvSpPr>
        <p:spPr>
          <a:xfrm>
            <a:off x="539552" y="2924944"/>
            <a:ext cx="7992888" cy="461665"/>
          </a:xfrm>
          <a:prstGeom prst="rect">
            <a:avLst/>
          </a:prstGeom>
        </p:spPr>
        <p:txBody>
          <a:bodyPr wrap="square">
            <a:spAutoFit/>
          </a:bodyPr>
          <a:lstStyle/>
          <a:p>
            <a:pPr>
              <a:spcAft>
                <a:spcPts val="1200"/>
              </a:spcAft>
            </a:pPr>
            <a:endParaRPr lang="it-IT" sz="2400" dirty="0">
              <a:latin typeface="Times New Roman" pitchFamily="18" charset="0"/>
              <a:cs typeface="Times New Roman" pitchFamily="18" charset="0"/>
            </a:endParaRPr>
          </a:p>
        </p:txBody>
      </p:sp>
      <p:sp>
        <p:nvSpPr>
          <p:cNvPr id="17" name="Rettangolo 16"/>
          <p:cNvSpPr/>
          <p:nvPr/>
        </p:nvSpPr>
        <p:spPr>
          <a:xfrm>
            <a:off x="971600" y="2243804"/>
            <a:ext cx="7776864" cy="4462760"/>
          </a:xfrm>
          <a:prstGeom prst="rect">
            <a:avLst/>
          </a:prstGeom>
        </p:spPr>
        <p:txBody>
          <a:bodyPr wrap="square">
            <a:spAutoFit/>
          </a:bodyPr>
          <a:lstStyle/>
          <a:p>
            <a:pPr marL="360000" lvl="1" indent="-360000">
              <a:spcAft>
                <a:spcPts val="2400"/>
              </a:spcAft>
              <a:buFont typeface="Wingdings" pitchFamily="2" charset="2"/>
              <a:buChar char="q"/>
            </a:pPr>
            <a:r>
              <a:rPr lang="it-IT" sz="3200" dirty="0">
                <a:latin typeface="Century Gothic" pitchFamily="34" charset="0"/>
                <a:cs typeface="Times New Roman" pitchFamily="18" charset="0"/>
              </a:rPr>
              <a:t>…attraverso una Chiesa particolare. </a:t>
            </a:r>
            <a:endParaRPr lang="it-IT" sz="3200" dirty="0" smtClean="0">
              <a:latin typeface="Century Gothic" pitchFamily="34" charset="0"/>
              <a:cs typeface="Times New Roman" pitchFamily="18" charset="0"/>
            </a:endParaRPr>
          </a:p>
          <a:p>
            <a:pPr marL="285750" lvl="1" indent="-285750">
              <a:spcAft>
                <a:spcPts val="2400"/>
              </a:spcAft>
              <a:buFont typeface="Courier New" panose="02070309020205020404" pitchFamily="49" charset="0"/>
              <a:buChar char="o"/>
            </a:pPr>
            <a:r>
              <a:rPr lang="it-IT" sz="2400" dirty="0" smtClean="0">
                <a:latin typeface="Century Gothic" pitchFamily="34" charset="0"/>
                <a:cs typeface="Times New Roman" pitchFamily="18" charset="0"/>
              </a:rPr>
              <a:t>Comunione: dimensione dinamica della cattolicità</a:t>
            </a:r>
          </a:p>
          <a:p>
            <a:pPr marL="285750" lvl="1" indent="-285750">
              <a:spcAft>
                <a:spcPts val="2400"/>
              </a:spcAft>
            </a:pPr>
            <a:r>
              <a:rPr lang="it-IT" sz="2000" dirty="0" smtClean="0">
                <a:latin typeface="Century Gothic" pitchFamily="34" charset="0"/>
                <a:cs typeface="Times New Roman" pitchFamily="18" charset="0"/>
              </a:rPr>
              <a:t>     I migranti costituiscono con la loro presenza una sfida o uno stimolo per la Chiesa particolare a vivere la propria intrinseca e connaturale cattolicità non solo accogliendo le diverse etnie, ma realizzando con esse la comunione, che altro non è che la dimensione dinamica dell’unità cattolica</a:t>
            </a:r>
          </a:p>
          <a:p>
            <a:pPr marL="0" lvl="1" algn="r">
              <a:spcAft>
                <a:spcPts val="2400"/>
              </a:spcAft>
            </a:pPr>
            <a:r>
              <a:rPr lang="it-IT" sz="2400" dirty="0" smtClean="0">
                <a:latin typeface="Century Gothic" pitchFamily="34" charset="0"/>
                <a:cs typeface="Times New Roman" pitchFamily="18" charset="0"/>
              </a:rPr>
              <a:t>segue</a:t>
            </a:r>
          </a:p>
        </p:txBody>
      </p:sp>
      <p:sp>
        <p:nvSpPr>
          <p:cNvPr id="19" name="Rettangolo 18"/>
          <p:cNvSpPr/>
          <p:nvPr/>
        </p:nvSpPr>
        <p:spPr>
          <a:xfrm>
            <a:off x="0" y="548680"/>
            <a:ext cx="9144000" cy="158417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latin typeface="Century Gothic" pitchFamily="34" charset="0"/>
                <a:cs typeface="Times New Roman" pitchFamily="18" charset="0"/>
              </a:rPr>
              <a:t>Pastorale specifica per i migranti cattolici: comunione e integrazione nella Chiesa locale (segue)</a:t>
            </a:r>
            <a:endParaRPr lang="it-IT" sz="3600" b="1" dirty="0">
              <a:latin typeface="Century Gothic" pitchFamily="34" charset="0"/>
              <a:cs typeface="Times New Roman" pitchFamily="18" charset="0"/>
            </a:endParaRPr>
          </a:p>
        </p:txBody>
      </p:sp>
    </p:spTree>
    <p:extLst>
      <p:ext uri="{BB962C8B-B14F-4D97-AF65-F5344CB8AC3E}">
        <p14:creationId xmlns:p14="http://schemas.microsoft.com/office/powerpoint/2010/main" xmlns="" val="2596115454"/>
      </p:ext>
    </p:extLst>
  </p:cSld>
  <p:clrMapOvr>
    <a:masterClrMapping/>
  </p:clrMapOvr>
  <p:transition>
    <p:pull/>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6" name="Rettangolo 15"/>
          <p:cNvSpPr/>
          <p:nvPr/>
        </p:nvSpPr>
        <p:spPr>
          <a:xfrm>
            <a:off x="0" y="404664"/>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b="1" dirty="0">
              <a:latin typeface="Century Gothic" pitchFamily="34" charset="0"/>
              <a:cs typeface="Times New Roman" pitchFamily="18" charset="0"/>
            </a:endParaRPr>
          </a:p>
        </p:txBody>
      </p:sp>
      <p:sp>
        <p:nvSpPr>
          <p:cNvPr id="15" name="Rettangolo 14"/>
          <p:cNvSpPr/>
          <p:nvPr/>
        </p:nvSpPr>
        <p:spPr>
          <a:xfrm>
            <a:off x="755576" y="2132856"/>
            <a:ext cx="7488832" cy="461665"/>
          </a:xfrm>
          <a:prstGeom prst="rect">
            <a:avLst/>
          </a:prstGeom>
        </p:spPr>
        <p:txBody>
          <a:bodyPr wrap="square">
            <a:spAutoFit/>
          </a:bodyPr>
          <a:lstStyle/>
          <a:p>
            <a:endParaRPr lang="it-IT" sz="2400" dirty="0" smtClean="0">
              <a:latin typeface="Times New Roman" pitchFamily="18" charset="0"/>
              <a:cs typeface="Times New Roman" pitchFamily="18" charset="0"/>
            </a:endParaRPr>
          </a:p>
        </p:txBody>
      </p:sp>
      <p:sp>
        <p:nvSpPr>
          <p:cNvPr id="11" name="Rettangolo 10"/>
          <p:cNvSpPr/>
          <p:nvPr/>
        </p:nvSpPr>
        <p:spPr>
          <a:xfrm>
            <a:off x="611560" y="2274838"/>
            <a:ext cx="7776864" cy="939360"/>
          </a:xfrm>
          <a:prstGeom prst="rect">
            <a:avLst/>
          </a:prstGeom>
        </p:spPr>
        <p:txBody>
          <a:bodyPr wrap="square">
            <a:spAutoFit/>
          </a:bodyPr>
          <a:lstStyle/>
          <a:p>
            <a:pPr>
              <a:lnSpc>
                <a:spcPct val="200000"/>
              </a:lnSpc>
            </a:pPr>
            <a:endParaRPr lang="it-IT" sz="3200" b="1" i="1" dirty="0">
              <a:solidFill>
                <a:srgbClr val="7030A0"/>
              </a:solidFill>
            </a:endParaRPr>
          </a:p>
        </p:txBody>
      </p:sp>
      <p:sp>
        <p:nvSpPr>
          <p:cNvPr id="14" name="Rettangolo 13"/>
          <p:cNvSpPr/>
          <p:nvPr/>
        </p:nvSpPr>
        <p:spPr>
          <a:xfrm>
            <a:off x="539552" y="2924944"/>
            <a:ext cx="7992888" cy="461665"/>
          </a:xfrm>
          <a:prstGeom prst="rect">
            <a:avLst/>
          </a:prstGeom>
        </p:spPr>
        <p:txBody>
          <a:bodyPr wrap="square">
            <a:spAutoFit/>
          </a:bodyPr>
          <a:lstStyle/>
          <a:p>
            <a:pPr>
              <a:spcAft>
                <a:spcPts val="1200"/>
              </a:spcAft>
            </a:pPr>
            <a:endParaRPr lang="it-IT" sz="2400" dirty="0">
              <a:latin typeface="Times New Roman" pitchFamily="18" charset="0"/>
              <a:cs typeface="Times New Roman" pitchFamily="18" charset="0"/>
            </a:endParaRPr>
          </a:p>
        </p:txBody>
      </p:sp>
      <p:sp>
        <p:nvSpPr>
          <p:cNvPr id="17" name="Rettangolo 16"/>
          <p:cNvSpPr/>
          <p:nvPr/>
        </p:nvSpPr>
        <p:spPr>
          <a:xfrm>
            <a:off x="611560" y="2243805"/>
            <a:ext cx="8208912" cy="4524315"/>
          </a:xfrm>
          <a:prstGeom prst="rect">
            <a:avLst/>
          </a:prstGeom>
        </p:spPr>
        <p:txBody>
          <a:bodyPr wrap="square">
            <a:spAutoFit/>
          </a:bodyPr>
          <a:lstStyle/>
          <a:p>
            <a:pPr lvl="1" indent="-457200">
              <a:spcAft>
                <a:spcPts val="2400"/>
              </a:spcAft>
              <a:buFont typeface="Wingdings" panose="05000000000000000000" pitchFamily="2" charset="2"/>
              <a:buChar char="q"/>
            </a:pPr>
            <a:r>
              <a:rPr lang="it-IT" sz="2800" dirty="0" smtClean="0">
                <a:latin typeface="Century Gothic" pitchFamily="34" charset="0"/>
                <a:cs typeface="Times New Roman" pitchFamily="18" charset="0"/>
              </a:rPr>
              <a:t>Comunione che comporta integrazione nella Chiesa particolare (segue). </a:t>
            </a:r>
          </a:p>
          <a:p>
            <a:pPr marL="342900" lvl="1" indent="-342900">
              <a:spcAft>
                <a:spcPts val="2400"/>
              </a:spcAft>
              <a:buFont typeface="Courier New" panose="02070309020205020404" pitchFamily="49" charset="0"/>
              <a:buChar char="o"/>
            </a:pPr>
            <a:r>
              <a:rPr lang="it-IT" sz="2400" dirty="0" smtClean="0">
                <a:latin typeface="Century Gothic" pitchFamily="34" charset="0"/>
                <a:cs typeface="Times New Roman" pitchFamily="18" charset="0"/>
              </a:rPr>
              <a:t>L’affermazione di principio</a:t>
            </a:r>
          </a:p>
          <a:p>
            <a:pPr marL="0" lvl="1">
              <a:spcAft>
                <a:spcPts val="2400"/>
              </a:spcAft>
            </a:pPr>
            <a:r>
              <a:rPr lang="it-IT" sz="2000" dirty="0" smtClean="0">
                <a:latin typeface="Century Gothic" pitchFamily="34" charset="0"/>
                <a:cs typeface="Times New Roman" pitchFamily="18" charset="0"/>
              </a:rPr>
              <a:t>Comunione e integrazione non sono sinonimi, sono però realtà strettamente connesse tra loro: la comunione con la Chiesa locale non è solo un valore spirituale da vivere nella preghiera e nell’intimità della propria coscienza; essa tende ad esprimersi all’esterno e concretizzarsi in una effettiva integrazione nella Chiesa locale; anche nelle sue strutture e dinamiche territoriali</a:t>
            </a:r>
          </a:p>
          <a:p>
            <a:pPr marL="0" lvl="1" algn="ctr">
              <a:spcAft>
                <a:spcPts val="2400"/>
              </a:spcAft>
            </a:pPr>
            <a:r>
              <a:rPr lang="it-IT" sz="2400" dirty="0" smtClean="0">
                <a:latin typeface="Century Gothic" pitchFamily="34" charset="0"/>
                <a:cs typeface="Times New Roman" pitchFamily="18" charset="0"/>
              </a:rPr>
              <a:t>                                                                    segue</a:t>
            </a:r>
          </a:p>
        </p:txBody>
      </p:sp>
      <p:sp>
        <p:nvSpPr>
          <p:cNvPr id="19" name="Rettangolo 18"/>
          <p:cNvSpPr/>
          <p:nvPr/>
        </p:nvSpPr>
        <p:spPr>
          <a:xfrm>
            <a:off x="0" y="548680"/>
            <a:ext cx="9144000" cy="158417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latin typeface="Century Gothic" pitchFamily="34" charset="0"/>
                <a:cs typeface="Times New Roman" pitchFamily="18" charset="0"/>
              </a:rPr>
              <a:t>Pastorale specifica per i migranti cattolici: comunione e integrazione nella Chiesa locale (segue)</a:t>
            </a:r>
            <a:endParaRPr lang="it-IT" sz="3600" b="1" dirty="0">
              <a:latin typeface="Century Gothic" pitchFamily="34" charset="0"/>
              <a:cs typeface="Times New Roman" pitchFamily="18" charset="0"/>
            </a:endParaRPr>
          </a:p>
        </p:txBody>
      </p:sp>
    </p:spTree>
    <p:extLst>
      <p:ext uri="{BB962C8B-B14F-4D97-AF65-F5344CB8AC3E}">
        <p14:creationId xmlns:p14="http://schemas.microsoft.com/office/powerpoint/2010/main" xmlns="" val="2810153037"/>
      </p:ext>
    </p:extLst>
  </p:cSld>
  <p:clrMapOvr>
    <a:masterClrMapping/>
  </p:clrMapOvr>
  <p:transition>
    <p:pull/>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6" name="Rettangolo 15"/>
          <p:cNvSpPr/>
          <p:nvPr/>
        </p:nvSpPr>
        <p:spPr>
          <a:xfrm>
            <a:off x="0" y="404664"/>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b="1" dirty="0">
              <a:latin typeface="Century Gothic" pitchFamily="34" charset="0"/>
              <a:cs typeface="Times New Roman" pitchFamily="18" charset="0"/>
            </a:endParaRPr>
          </a:p>
        </p:txBody>
      </p:sp>
      <p:sp>
        <p:nvSpPr>
          <p:cNvPr id="15" name="Rettangolo 14"/>
          <p:cNvSpPr/>
          <p:nvPr/>
        </p:nvSpPr>
        <p:spPr>
          <a:xfrm>
            <a:off x="755576" y="2132856"/>
            <a:ext cx="7488832" cy="461665"/>
          </a:xfrm>
          <a:prstGeom prst="rect">
            <a:avLst/>
          </a:prstGeom>
        </p:spPr>
        <p:txBody>
          <a:bodyPr wrap="square">
            <a:spAutoFit/>
          </a:bodyPr>
          <a:lstStyle/>
          <a:p>
            <a:endParaRPr lang="it-IT" sz="2400" dirty="0" smtClean="0">
              <a:latin typeface="Times New Roman" pitchFamily="18" charset="0"/>
              <a:cs typeface="Times New Roman" pitchFamily="18" charset="0"/>
            </a:endParaRPr>
          </a:p>
        </p:txBody>
      </p:sp>
      <p:sp>
        <p:nvSpPr>
          <p:cNvPr id="11" name="Rettangolo 10"/>
          <p:cNvSpPr/>
          <p:nvPr/>
        </p:nvSpPr>
        <p:spPr>
          <a:xfrm>
            <a:off x="611560" y="2274838"/>
            <a:ext cx="7776864" cy="939360"/>
          </a:xfrm>
          <a:prstGeom prst="rect">
            <a:avLst/>
          </a:prstGeom>
        </p:spPr>
        <p:txBody>
          <a:bodyPr wrap="square">
            <a:spAutoFit/>
          </a:bodyPr>
          <a:lstStyle/>
          <a:p>
            <a:pPr>
              <a:lnSpc>
                <a:spcPct val="200000"/>
              </a:lnSpc>
            </a:pPr>
            <a:endParaRPr lang="it-IT" sz="3200" b="1" i="1" dirty="0">
              <a:solidFill>
                <a:srgbClr val="7030A0"/>
              </a:solidFill>
            </a:endParaRPr>
          </a:p>
        </p:txBody>
      </p:sp>
      <p:sp>
        <p:nvSpPr>
          <p:cNvPr id="14" name="Rettangolo 13"/>
          <p:cNvSpPr/>
          <p:nvPr/>
        </p:nvSpPr>
        <p:spPr>
          <a:xfrm>
            <a:off x="539552" y="2924944"/>
            <a:ext cx="7992888" cy="461665"/>
          </a:xfrm>
          <a:prstGeom prst="rect">
            <a:avLst/>
          </a:prstGeom>
        </p:spPr>
        <p:txBody>
          <a:bodyPr wrap="square">
            <a:spAutoFit/>
          </a:bodyPr>
          <a:lstStyle/>
          <a:p>
            <a:pPr>
              <a:spcAft>
                <a:spcPts val="1200"/>
              </a:spcAft>
            </a:pPr>
            <a:endParaRPr lang="it-IT" sz="2400" dirty="0">
              <a:latin typeface="Times New Roman" pitchFamily="18" charset="0"/>
              <a:cs typeface="Times New Roman" pitchFamily="18" charset="0"/>
            </a:endParaRPr>
          </a:p>
        </p:txBody>
      </p:sp>
      <p:sp>
        <p:nvSpPr>
          <p:cNvPr id="17" name="Rettangolo 16"/>
          <p:cNvSpPr/>
          <p:nvPr/>
        </p:nvSpPr>
        <p:spPr>
          <a:xfrm>
            <a:off x="611560" y="2243805"/>
            <a:ext cx="8208912" cy="4416594"/>
          </a:xfrm>
          <a:prstGeom prst="rect">
            <a:avLst/>
          </a:prstGeom>
        </p:spPr>
        <p:txBody>
          <a:bodyPr wrap="square">
            <a:spAutoFit/>
          </a:bodyPr>
          <a:lstStyle/>
          <a:p>
            <a:pPr lvl="1" indent="-457200">
              <a:spcAft>
                <a:spcPts val="600"/>
              </a:spcAft>
            </a:pPr>
            <a:r>
              <a:rPr lang="it-IT" sz="2400" dirty="0" err="1" smtClean="0">
                <a:latin typeface="Century Gothic" pitchFamily="34" charset="0"/>
                <a:cs typeface="Times New Roman" pitchFamily="18" charset="0"/>
              </a:rPr>
              <a:t>…un</a:t>
            </a:r>
            <a:r>
              <a:rPr lang="it-IT" sz="2400" dirty="0" smtClean="0">
                <a:latin typeface="Century Gothic" pitchFamily="34" charset="0"/>
                <a:cs typeface="Times New Roman" pitchFamily="18" charset="0"/>
              </a:rPr>
              <a:t> esempio concreto di integrazione.    </a:t>
            </a:r>
          </a:p>
          <a:p>
            <a:pPr marL="7938" lvl="1" indent="-7938">
              <a:spcAft>
                <a:spcPts val="600"/>
              </a:spcAft>
            </a:pPr>
            <a:r>
              <a:rPr lang="it-IT" sz="2000" dirty="0" smtClean="0">
                <a:latin typeface="Century Gothic" pitchFamily="34" charset="0"/>
                <a:cs typeface="Times New Roman" pitchFamily="18" charset="0"/>
              </a:rPr>
              <a:t>È </a:t>
            </a:r>
            <a:r>
              <a:rPr lang="it-IT" dirty="0" smtClean="0">
                <a:latin typeface="Century Gothic" pitchFamily="34" charset="0"/>
                <a:cs typeface="Times New Roman" pitchFamily="18" charset="0"/>
              </a:rPr>
              <a:t>sulla </a:t>
            </a:r>
            <a:r>
              <a:rPr lang="it-IT" dirty="0" smtClean="0">
                <a:latin typeface="Century Gothic" pitchFamily="34" charset="0"/>
                <a:cs typeface="Times New Roman" pitchFamily="18" charset="0"/>
              </a:rPr>
              <a:t>via dell’integrazione il migrante cattolico che si attiva </a:t>
            </a:r>
            <a:r>
              <a:rPr lang="it-IT" dirty="0" smtClean="0">
                <a:latin typeface="Century Gothic" pitchFamily="34" charset="0"/>
                <a:cs typeface="Times New Roman" pitchFamily="18" charset="0"/>
              </a:rPr>
              <a:t>per conoscere </a:t>
            </a:r>
            <a:r>
              <a:rPr lang="it-IT" dirty="0" smtClean="0">
                <a:latin typeface="Century Gothic" pitchFamily="34" charset="0"/>
                <a:cs typeface="Times New Roman" pitchFamily="18" charset="0"/>
              </a:rPr>
              <a:t>e farsi conoscere dal parroco del luogo e lo considera il suo pastore non meno del cappellano etnico; è informato e interessato circa i problemi, i programmi e le iniziative a livello parrocchiale e diocesano; è impegnato ad apprendere la lingua del posto, a conoscere l’ambiente nonché le feste, usanze e tradizioni cristiane che lo caratterizzano, a tessere rapporti con gli autoctoni, a frequentare periodicamente la Messa nella parrocchia locale e ad assumervi un qualche ruolo attivo, anche se la sua abituale comunità di appartenenza continua ad essere quella frequentata dai suoi connazionali</a:t>
            </a:r>
            <a:r>
              <a:rPr lang="it-IT" dirty="0" smtClean="0">
                <a:latin typeface="Century Gothic" pitchFamily="34" charset="0"/>
                <a:cs typeface="Times New Roman" pitchFamily="18" charset="0"/>
              </a:rPr>
              <a:t>.</a:t>
            </a:r>
          </a:p>
          <a:p>
            <a:pPr marL="7938" lvl="1" indent="-7938">
              <a:spcAft>
                <a:spcPts val="600"/>
              </a:spcAft>
            </a:pPr>
            <a:endParaRPr lang="it-IT" dirty="0" smtClean="0">
              <a:latin typeface="Century Gothic" pitchFamily="34" charset="0"/>
              <a:cs typeface="Times New Roman" pitchFamily="18" charset="0"/>
            </a:endParaRPr>
          </a:p>
          <a:p>
            <a:pPr marL="0" lvl="1" algn="r">
              <a:spcAft>
                <a:spcPts val="2400"/>
              </a:spcAft>
            </a:pPr>
            <a:r>
              <a:rPr lang="it-IT" sz="2400" dirty="0" smtClean="0">
                <a:latin typeface="Century Gothic" pitchFamily="34" charset="0"/>
                <a:cs typeface="Times New Roman" pitchFamily="18" charset="0"/>
              </a:rPr>
              <a:t>segue</a:t>
            </a:r>
            <a:endParaRPr lang="it-IT" sz="2400" dirty="0" smtClean="0">
              <a:latin typeface="Century Gothic" pitchFamily="34" charset="0"/>
              <a:cs typeface="Times New Roman" pitchFamily="18" charset="0"/>
            </a:endParaRPr>
          </a:p>
        </p:txBody>
      </p:sp>
      <p:sp>
        <p:nvSpPr>
          <p:cNvPr id="19" name="Rettangolo 18"/>
          <p:cNvSpPr/>
          <p:nvPr/>
        </p:nvSpPr>
        <p:spPr>
          <a:xfrm>
            <a:off x="0" y="548680"/>
            <a:ext cx="9144000" cy="158417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latin typeface="Century Gothic" pitchFamily="34" charset="0"/>
                <a:cs typeface="Times New Roman" pitchFamily="18" charset="0"/>
              </a:rPr>
              <a:t>Pastorale specifica per i migranti cattolici: comunione e integrazione nella Chiesa locale (segue)</a:t>
            </a:r>
            <a:endParaRPr lang="it-IT" sz="3600" b="1" dirty="0">
              <a:latin typeface="Century Gothic" pitchFamily="34" charset="0"/>
              <a:cs typeface="Times New Roman" pitchFamily="18" charset="0"/>
            </a:endParaRPr>
          </a:p>
        </p:txBody>
      </p:sp>
    </p:spTree>
    <p:extLst>
      <p:ext uri="{BB962C8B-B14F-4D97-AF65-F5344CB8AC3E}">
        <p14:creationId xmlns:p14="http://schemas.microsoft.com/office/powerpoint/2010/main" xmlns="" val="1308782533"/>
      </p:ext>
    </p:extLst>
  </p:cSld>
  <p:clrMapOvr>
    <a:masterClrMapping/>
  </p:clrMapOvr>
  <p:transition>
    <p:pull/>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6" name="Rettangolo 15"/>
          <p:cNvSpPr/>
          <p:nvPr/>
        </p:nvSpPr>
        <p:spPr>
          <a:xfrm>
            <a:off x="0" y="404664"/>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b="1" dirty="0">
              <a:latin typeface="Century Gothic" pitchFamily="34" charset="0"/>
              <a:cs typeface="Times New Roman" pitchFamily="18" charset="0"/>
            </a:endParaRPr>
          </a:p>
        </p:txBody>
      </p:sp>
      <p:sp>
        <p:nvSpPr>
          <p:cNvPr id="15" name="Rettangolo 14"/>
          <p:cNvSpPr/>
          <p:nvPr/>
        </p:nvSpPr>
        <p:spPr>
          <a:xfrm>
            <a:off x="755576" y="2132856"/>
            <a:ext cx="7488832" cy="461665"/>
          </a:xfrm>
          <a:prstGeom prst="rect">
            <a:avLst/>
          </a:prstGeom>
        </p:spPr>
        <p:txBody>
          <a:bodyPr wrap="square">
            <a:spAutoFit/>
          </a:bodyPr>
          <a:lstStyle/>
          <a:p>
            <a:endParaRPr lang="it-IT" sz="2400" dirty="0" smtClean="0">
              <a:latin typeface="Times New Roman" pitchFamily="18" charset="0"/>
              <a:cs typeface="Times New Roman" pitchFamily="18" charset="0"/>
            </a:endParaRPr>
          </a:p>
        </p:txBody>
      </p:sp>
      <p:sp>
        <p:nvSpPr>
          <p:cNvPr id="11" name="Rettangolo 10"/>
          <p:cNvSpPr/>
          <p:nvPr/>
        </p:nvSpPr>
        <p:spPr>
          <a:xfrm>
            <a:off x="611560" y="2274838"/>
            <a:ext cx="7776864" cy="939360"/>
          </a:xfrm>
          <a:prstGeom prst="rect">
            <a:avLst/>
          </a:prstGeom>
        </p:spPr>
        <p:txBody>
          <a:bodyPr wrap="square">
            <a:spAutoFit/>
          </a:bodyPr>
          <a:lstStyle/>
          <a:p>
            <a:pPr>
              <a:lnSpc>
                <a:spcPct val="200000"/>
              </a:lnSpc>
            </a:pPr>
            <a:endParaRPr lang="it-IT" sz="3200" b="1" i="1" dirty="0">
              <a:solidFill>
                <a:srgbClr val="7030A0"/>
              </a:solidFill>
            </a:endParaRPr>
          </a:p>
        </p:txBody>
      </p:sp>
      <p:sp>
        <p:nvSpPr>
          <p:cNvPr id="14" name="Rettangolo 13"/>
          <p:cNvSpPr/>
          <p:nvPr/>
        </p:nvSpPr>
        <p:spPr>
          <a:xfrm>
            <a:off x="539552" y="2924944"/>
            <a:ext cx="7992888" cy="461665"/>
          </a:xfrm>
          <a:prstGeom prst="rect">
            <a:avLst/>
          </a:prstGeom>
        </p:spPr>
        <p:txBody>
          <a:bodyPr wrap="square">
            <a:spAutoFit/>
          </a:bodyPr>
          <a:lstStyle/>
          <a:p>
            <a:pPr>
              <a:spcAft>
                <a:spcPts val="1200"/>
              </a:spcAft>
            </a:pPr>
            <a:endParaRPr lang="it-IT" sz="2400" dirty="0">
              <a:latin typeface="Times New Roman" pitchFamily="18" charset="0"/>
              <a:cs typeface="Times New Roman" pitchFamily="18" charset="0"/>
            </a:endParaRPr>
          </a:p>
        </p:txBody>
      </p:sp>
      <p:sp>
        <p:nvSpPr>
          <p:cNvPr id="17" name="Rettangolo 16"/>
          <p:cNvSpPr/>
          <p:nvPr/>
        </p:nvSpPr>
        <p:spPr>
          <a:xfrm>
            <a:off x="611560" y="2243805"/>
            <a:ext cx="8208912" cy="3893374"/>
          </a:xfrm>
          <a:prstGeom prst="rect">
            <a:avLst/>
          </a:prstGeom>
        </p:spPr>
        <p:txBody>
          <a:bodyPr wrap="square">
            <a:spAutoFit/>
          </a:bodyPr>
          <a:lstStyle/>
          <a:p>
            <a:pPr marL="342900" lvl="1" indent="-342900">
              <a:spcAft>
                <a:spcPts val="600"/>
              </a:spcAft>
              <a:buFont typeface="Courier New" panose="02070309020205020404" pitchFamily="49" charset="0"/>
              <a:buChar char="o"/>
            </a:pPr>
            <a:r>
              <a:rPr lang="it-IT" sz="2400" dirty="0" smtClean="0">
                <a:latin typeface="Century Gothic" pitchFamily="34" charset="0"/>
                <a:cs typeface="Times New Roman" pitchFamily="18" charset="0"/>
              </a:rPr>
              <a:t>Il ruolo del cappellano etnico</a:t>
            </a:r>
          </a:p>
          <a:p>
            <a:pPr marL="342900" lvl="1" indent="-342900">
              <a:spcAft>
                <a:spcPts val="600"/>
              </a:spcAft>
              <a:buFont typeface="Courier New" panose="02070309020205020404" pitchFamily="49" charset="0"/>
              <a:buChar char="o"/>
            </a:pPr>
            <a:endParaRPr lang="it-IT" sz="2400" dirty="0" smtClean="0">
              <a:latin typeface="Century Gothic" pitchFamily="34" charset="0"/>
              <a:cs typeface="Times New Roman" pitchFamily="18" charset="0"/>
            </a:endParaRPr>
          </a:p>
          <a:p>
            <a:pPr marL="0" lvl="1">
              <a:spcAft>
                <a:spcPts val="600"/>
              </a:spcAft>
            </a:pPr>
            <a:r>
              <a:rPr lang="it-IT" sz="2000" dirty="0" smtClean="0">
                <a:latin typeface="Century Gothic" pitchFamily="34" charset="0"/>
                <a:cs typeface="Times New Roman" pitchFamily="18" charset="0"/>
              </a:rPr>
              <a:t>Anche il responsabile della comunità pastorale etnica deve assumere un ruolo attivo sul versante dell’integrazione. Egli, oltre a tenersi in contatto con la parrocchia e con le altre realtà diocesane, stimola i suoi fedeli a fare altrettanto. Egli agisce quale «uomo-ponte», che mette in comunicazione la comunità dei migranti con quella di accoglienza, fino a quando «essi saranno in grado di avvalersi del ministero ordinario dei sacerdoti delle parrocchie territoriali» (MGMM 2001)</a:t>
            </a:r>
          </a:p>
          <a:p>
            <a:pPr marL="0" lvl="1" algn="r">
              <a:spcAft>
                <a:spcPts val="2400"/>
              </a:spcAft>
            </a:pPr>
            <a:r>
              <a:rPr lang="it-IT" sz="2400" dirty="0" smtClean="0">
                <a:latin typeface="Century Gothic" pitchFamily="34" charset="0"/>
                <a:cs typeface="Times New Roman" pitchFamily="18" charset="0"/>
              </a:rPr>
              <a:t>segue</a:t>
            </a:r>
          </a:p>
        </p:txBody>
      </p:sp>
      <p:sp>
        <p:nvSpPr>
          <p:cNvPr id="19" name="Rettangolo 18"/>
          <p:cNvSpPr/>
          <p:nvPr/>
        </p:nvSpPr>
        <p:spPr>
          <a:xfrm>
            <a:off x="0" y="548680"/>
            <a:ext cx="9144000" cy="158417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latin typeface="Century Gothic" pitchFamily="34" charset="0"/>
                <a:cs typeface="Times New Roman" pitchFamily="18" charset="0"/>
              </a:rPr>
              <a:t>Pastorale specifica per i migranti cattolici: comunione e integrazione nella Chiesa locale (segue)</a:t>
            </a:r>
            <a:endParaRPr lang="it-IT" sz="3600" b="1" dirty="0">
              <a:latin typeface="Century Gothic" pitchFamily="34" charset="0"/>
              <a:cs typeface="Times New Roman" pitchFamily="18" charset="0"/>
            </a:endParaRPr>
          </a:p>
        </p:txBody>
      </p:sp>
    </p:spTree>
    <p:extLst>
      <p:ext uri="{BB962C8B-B14F-4D97-AF65-F5344CB8AC3E}">
        <p14:creationId xmlns:p14="http://schemas.microsoft.com/office/powerpoint/2010/main" xmlns="" val="3502842741"/>
      </p:ext>
    </p:extLst>
  </p:cSld>
  <p:clrMapOvr>
    <a:masterClrMapping/>
  </p:clrMapOvr>
  <p:transition>
    <p:pull/>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6" name="Rettangolo 15"/>
          <p:cNvSpPr/>
          <p:nvPr/>
        </p:nvSpPr>
        <p:spPr>
          <a:xfrm>
            <a:off x="0" y="404664"/>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b="1" dirty="0">
              <a:latin typeface="Century Gothic" pitchFamily="34" charset="0"/>
              <a:cs typeface="Times New Roman" pitchFamily="18" charset="0"/>
            </a:endParaRPr>
          </a:p>
        </p:txBody>
      </p:sp>
      <p:sp>
        <p:nvSpPr>
          <p:cNvPr id="15" name="Rettangolo 14"/>
          <p:cNvSpPr/>
          <p:nvPr/>
        </p:nvSpPr>
        <p:spPr>
          <a:xfrm>
            <a:off x="755576" y="2132856"/>
            <a:ext cx="7488832" cy="461665"/>
          </a:xfrm>
          <a:prstGeom prst="rect">
            <a:avLst/>
          </a:prstGeom>
        </p:spPr>
        <p:txBody>
          <a:bodyPr wrap="square">
            <a:spAutoFit/>
          </a:bodyPr>
          <a:lstStyle/>
          <a:p>
            <a:endParaRPr lang="it-IT" sz="2400" dirty="0" smtClean="0">
              <a:latin typeface="Times New Roman" pitchFamily="18" charset="0"/>
              <a:cs typeface="Times New Roman" pitchFamily="18" charset="0"/>
            </a:endParaRPr>
          </a:p>
        </p:txBody>
      </p:sp>
      <p:sp>
        <p:nvSpPr>
          <p:cNvPr id="11" name="Rettangolo 10"/>
          <p:cNvSpPr/>
          <p:nvPr/>
        </p:nvSpPr>
        <p:spPr>
          <a:xfrm>
            <a:off x="611560" y="2274838"/>
            <a:ext cx="7776864" cy="939360"/>
          </a:xfrm>
          <a:prstGeom prst="rect">
            <a:avLst/>
          </a:prstGeom>
        </p:spPr>
        <p:txBody>
          <a:bodyPr wrap="square">
            <a:spAutoFit/>
          </a:bodyPr>
          <a:lstStyle/>
          <a:p>
            <a:pPr>
              <a:lnSpc>
                <a:spcPct val="200000"/>
              </a:lnSpc>
            </a:pPr>
            <a:endParaRPr lang="it-IT" sz="3200" b="1" i="1" dirty="0">
              <a:solidFill>
                <a:srgbClr val="7030A0"/>
              </a:solidFill>
            </a:endParaRPr>
          </a:p>
        </p:txBody>
      </p:sp>
      <p:sp>
        <p:nvSpPr>
          <p:cNvPr id="14" name="Rettangolo 13"/>
          <p:cNvSpPr/>
          <p:nvPr/>
        </p:nvSpPr>
        <p:spPr>
          <a:xfrm>
            <a:off x="539552" y="2924944"/>
            <a:ext cx="7992888" cy="461665"/>
          </a:xfrm>
          <a:prstGeom prst="rect">
            <a:avLst/>
          </a:prstGeom>
        </p:spPr>
        <p:txBody>
          <a:bodyPr wrap="square">
            <a:spAutoFit/>
          </a:bodyPr>
          <a:lstStyle/>
          <a:p>
            <a:pPr>
              <a:spcAft>
                <a:spcPts val="1200"/>
              </a:spcAft>
            </a:pPr>
            <a:endParaRPr lang="it-IT" sz="2400" dirty="0">
              <a:latin typeface="Times New Roman" pitchFamily="18" charset="0"/>
              <a:cs typeface="Times New Roman" pitchFamily="18" charset="0"/>
            </a:endParaRPr>
          </a:p>
        </p:txBody>
      </p:sp>
      <p:sp>
        <p:nvSpPr>
          <p:cNvPr id="17" name="Rettangolo 16"/>
          <p:cNvSpPr/>
          <p:nvPr/>
        </p:nvSpPr>
        <p:spPr>
          <a:xfrm>
            <a:off x="611560" y="2243805"/>
            <a:ext cx="8208912" cy="4124206"/>
          </a:xfrm>
          <a:prstGeom prst="rect">
            <a:avLst/>
          </a:prstGeom>
        </p:spPr>
        <p:txBody>
          <a:bodyPr wrap="square">
            <a:spAutoFit/>
          </a:bodyPr>
          <a:lstStyle/>
          <a:p>
            <a:pPr lvl="1" indent="-457200">
              <a:spcAft>
                <a:spcPts val="600"/>
              </a:spcAft>
              <a:buFont typeface="Wingdings" panose="05000000000000000000" pitchFamily="2" charset="2"/>
              <a:buChar char="q"/>
            </a:pPr>
            <a:r>
              <a:rPr lang="it-IT" sz="2800" dirty="0" smtClean="0">
                <a:latin typeface="Century Gothic" pitchFamily="34" charset="0"/>
                <a:cs typeface="Times New Roman" pitchFamily="18" charset="0"/>
              </a:rPr>
              <a:t>Integrazione rettamente intesa</a:t>
            </a:r>
          </a:p>
          <a:p>
            <a:pPr marL="342900" lvl="1" indent="-342900">
              <a:spcAft>
                <a:spcPts val="600"/>
              </a:spcAft>
              <a:buFont typeface="Courier New" panose="02070309020205020404" pitchFamily="49" charset="0"/>
              <a:buChar char="o"/>
            </a:pPr>
            <a:r>
              <a:rPr lang="it-IT" sz="2400" dirty="0" smtClean="0">
                <a:latin typeface="Century Gothic" pitchFamily="34" charset="0"/>
                <a:cs typeface="Times New Roman" pitchFamily="18" charset="0"/>
              </a:rPr>
              <a:t>Integrazione non è assimilazione né emarginazione</a:t>
            </a:r>
          </a:p>
          <a:p>
            <a:pPr marL="0" lvl="1">
              <a:spcAft>
                <a:spcPts val="2400"/>
              </a:spcAft>
            </a:pPr>
            <a:r>
              <a:rPr lang="it-IT" sz="2000" dirty="0" smtClean="0">
                <a:latin typeface="Century Gothic" pitchFamily="34" charset="0"/>
                <a:cs typeface="Times New Roman" pitchFamily="18" charset="0"/>
              </a:rPr>
              <a:t>La Chiesa insiste </a:t>
            </a:r>
            <a:r>
              <a:rPr lang="it-IT" sz="2000" dirty="0">
                <a:latin typeface="Century Gothic" pitchFamily="34" charset="0"/>
                <a:cs typeface="Times New Roman" pitchFamily="18" charset="0"/>
              </a:rPr>
              <a:t>sulla gradualità </a:t>
            </a:r>
            <a:r>
              <a:rPr lang="it-IT" sz="2000" dirty="0" smtClean="0">
                <a:latin typeface="Century Gothic" pitchFamily="34" charset="0"/>
                <a:cs typeface="Times New Roman" pitchFamily="18" charset="0"/>
              </a:rPr>
              <a:t>dell’inserimento: l’integrazione dev’essere libera e spontanea; può essere favorita e sollecitata, mai però imposta(MGMM 1998). </a:t>
            </a:r>
          </a:p>
          <a:p>
            <a:pPr marL="0" lvl="1">
              <a:spcAft>
                <a:spcPts val="2400"/>
              </a:spcAft>
            </a:pPr>
            <a:r>
              <a:rPr lang="it-IT" sz="2000" dirty="0" smtClean="0">
                <a:latin typeface="Century Gothic" pitchFamily="34" charset="0"/>
                <a:cs typeface="Times New Roman" pitchFamily="18" charset="0"/>
              </a:rPr>
              <a:t>La Chiesa  indica la parrocchia come luogo privilegiato di integrazione (MGMM1999). </a:t>
            </a:r>
          </a:p>
          <a:p>
            <a:pPr marL="0" lvl="1">
              <a:spcAft>
                <a:spcPts val="2400"/>
              </a:spcAft>
            </a:pPr>
            <a:r>
              <a:rPr lang="it-IT" sz="2000" dirty="0" smtClean="0">
                <a:latin typeface="Century Gothic" pitchFamily="34" charset="0"/>
                <a:cs typeface="Times New Roman" pitchFamily="18" charset="0"/>
              </a:rPr>
              <a:t>La guida nel percorso di corretta integrazione deve evitare il ghetto culturale e combattere, al tempo stesso, la pura e semplice assimilazione dei migranti (EMCC </a:t>
            </a:r>
            <a:r>
              <a:rPr lang="it-IT" sz="2000" dirty="0" smtClean="0">
                <a:latin typeface="Century Gothic" pitchFamily="34" charset="0"/>
                <a:cs typeface="Times New Roman" pitchFamily="18" charset="0"/>
              </a:rPr>
              <a:t>n.78)</a:t>
            </a:r>
          </a:p>
        </p:txBody>
      </p:sp>
      <p:sp>
        <p:nvSpPr>
          <p:cNvPr id="19" name="Rettangolo 18"/>
          <p:cNvSpPr/>
          <p:nvPr/>
        </p:nvSpPr>
        <p:spPr>
          <a:xfrm>
            <a:off x="0" y="548680"/>
            <a:ext cx="9144000" cy="158417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latin typeface="Century Gothic" pitchFamily="34" charset="0"/>
                <a:cs typeface="Times New Roman" pitchFamily="18" charset="0"/>
              </a:rPr>
              <a:t>Pastorale specifica per i migranti cattolici: comunione e integrazione nella Chiesa locale (segue)</a:t>
            </a:r>
            <a:endParaRPr lang="it-IT" sz="3600" b="1" dirty="0">
              <a:latin typeface="Century Gothic" pitchFamily="34" charset="0"/>
              <a:cs typeface="Times New Roman" pitchFamily="18" charset="0"/>
            </a:endParaRPr>
          </a:p>
        </p:txBody>
      </p:sp>
    </p:spTree>
    <p:extLst>
      <p:ext uri="{BB962C8B-B14F-4D97-AF65-F5344CB8AC3E}">
        <p14:creationId xmlns:p14="http://schemas.microsoft.com/office/powerpoint/2010/main" xmlns="" val="508669900"/>
      </p:ext>
    </p:extLst>
  </p:cSld>
  <p:clrMapOvr>
    <a:masterClrMapping/>
  </p:clrMapOvr>
  <p:transition>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332656"/>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latin typeface="Century Gothic" pitchFamily="34" charset="0"/>
                <a:cs typeface="Times New Roman" pitchFamily="18" charset="0"/>
              </a:rPr>
              <a:t>ACCOGLIENZA NELL’OTTICA CRISTIANA</a:t>
            </a:r>
            <a:endParaRPr lang="it-IT" sz="3600" b="1" dirty="0">
              <a:latin typeface="Century Gothic" pitchFamily="34" charset="0"/>
              <a:cs typeface="Times New Roman" pitchFamily="18" charset="0"/>
            </a:endParaRPr>
          </a:p>
        </p:txBody>
      </p:sp>
      <p:sp>
        <p:nvSpPr>
          <p:cNvPr id="8" name="CasellaDiTesto 7"/>
          <p:cNvSpPr txBox="1"/>
          <p:nvPr/>
        </p:nvSpPr>
        <p:spPr>
          <a:xfrm>
            <a:off x="611560" y="1916832"/>
            <a:ext cx="8532440" cy="584775"/>
          </a:xfrm>
          <a:prstGeom prst="rect">
            <a:avLst/>
          </a:prstGeom>
          <a:noFill/>
        </p:spPr>
        <p:txBody>
          <a:bodyPr wrap="square" rtlCol="0">
            <a:spAutoFit/>
          </a:bodyPr>
          <a:lstStyle/>
          <a:p>
            <a:r>
              <a:rPr lang="it-IT" sz="3200" b="1" dirty="0" smtClean="0">
                <a:solidFill>
                  <a:srgbClr val="7030A0"/>
                </a:solidFill>
                <a:latin typeface="Century Gothic" pitchFamily="34" charset="0"/>
                <a:cs typeface="Times New Roman" pitchFamily="18" charset="0"/>
              </a:rPr>
              <a:t>Le molteplici dimensioni dell’accoglienza</a:t>
            </a:r>
            <a:endParaRPr lang="it-IT" sz="3200" b="1" dirty="0">
              <a:solidFill>
                <a:srgbClr val="7030A0"/>
              </a:solidFill>
              <a:latin typeface="Century Gothic" pitchFamily="34" charset="0"/>
              <a:cs typeface="Times New Roman" pitchFamily="18" charset="0"/>
            </a:endParaRPr>
          </a:p>
        </p:txBody>
      </p:sp>
      <p:sp>
        <p:nvSpPr>
          <p:cNvPr id="6" name="CasellaDiTesto 5"/>
          <p:cNvSpPr txBox="1"/>
          <p:nvPr/>
        </p:nvSpPr>
        <p:spPr>
          <a:xfrm>
            <a:off x="179512" y="2564904"/>
            <a:ext cx="8567936" cy="4154984"/>
          </a:xfrm>
          <a:prstGeom prst="rect">
            <a:avLst/>
          </a:prstGeom>
          <a:noFill/>
        </p:spPr>
        <p:txBody>
          <a:bodyPr wrap="square" rtlCol="0">
            <a:spAutoFit/>
          </a:bodyPr>
          <a:lstStyle/>
          <a:p>
            <a:pPr marL="457200" indent="-7938"/>
            <a:r>
              <a:rPr lang="it-IT" sz="2000" dirty="0" smtClean="0">
                <a:latin typeface="Century Gothic" pitchFamily="34" charset="0"/>
                <a:cs typeface="Times New Roman" pitchFamily="18" charset="0"/>
              </a:rPr>
              <a:t>5. ACCOGLIERE </a:t>
            </a:r>
            <a:r>
              <a:rPr lang="it-IT" sz="2000" dirty="0" smtClean="0">
                <a:latin typeface="Century Gothic" pitchFamily="34" charset="0"/>
                <a:cs typeface="Times New Roman" pitchFamily="18" charset="0"/>
              </a:rPr>
              <a:t>È</a:t>
            </a:r>
            <a:r>
              <a:rPr lang="it-IT" sz="2000" dirty="0" smtClean="0">
                <a:latin typeface="Century Gothic" pitchFamily="34" charset="0"/>
                <a:cs typeface="Times New Roman" pitchFamily="18" charset="0"/>
              </a:rPr>
              <a:t> </a:t>
            </a:r>
            <a:r>
              <a:rPr lang="it-IT" sz="2000" dirty="0" smtClean="0">
                <a:latin typeface="Century Gothic" pitchFamily="34" charset="0"/>
                <a:cs typeface="Times New Roman" pitchFamily="18" charset="0"/>
              </a:rPr>
              <a:t>BENEVOLENZA PRIMA CHE BENEFICIENZA</a:t>
            </a:r>
          </a:p>
          <a:p>
            <a:pPr marL="457200" indent="-457200"/>
            <a:endParaRPr lang="it-IT" sz="2000" dirty="0" smtClean="0">
              <a:latin typeface="Century Gothic" pitchFamily="34" charset="0"/>
              <a:cs typeface="Times New Roman" pitchFamily="18" charset="0"/>
            </a:endParaRPr>
          </a:p>
          <a:p>
            <a:pPr marL="457200" indent="-457200">
              <a:buFont typeface="Wingdings" pitchFamily="2" charset="2"/>
              <a:buChar char="q"/>
            </a:pPr>
            <a:r>
              <a:rPr lang="it-IT" sz="2000" dirty="0" smtClean="0">
                <a:latin typeface="Century Gothic" pitchFamily="34" charset="0"/>
                <a:cs typeface="Times New Roman" pitchFamily="18" charset="0"/>
              </a:rPr>
              <a:t>L’accoglienza parte dalle profondità del cuore</a:t>
            </a:r>
            <a:r>
              <a:rPr lang="it-IT" sz="1600" dirty="0" smtClean="0">
                <a:latin typeface="Century Gothic" pitchFamily="34" charset="0"/>
                <a:cs typeface="Times New Roman" pitchFamily="18" charset="0"/>
              </a:rPr>
              <a:t>. Parlare di “cultura dell’accoglienza”,di “carità dell’accoglienza” significa scendere molto in profondità. Accogliere, prima che gesto esterno, è un complesso di sentimenti interiori ben espressi da S. Paolo nell’inno alla carità:(1 </a:t>
            </a:r>
            <a:r>
              <a:rPr lang="it-IT" sz="1600" dirty="0" err="1" smtClean="0">
                <a:latin typeface="Century Gothic" pitchFamily="34" charset="0"/>
                <a:cs typeface="Times New Roman" pitchFamily="18" charset="0"/>
              </a:rPr>
              <a:t>Cor</a:t>
            </a:r>
            <a:r>
              <a:rPr lang="it-IT" sz="1600" dirty="0" smtClean="0">
                <a:latin typeface="Century Gothic" pitchFamily="34" charset="0"/>
                <a:cs typeface="Times New Roman" pitchFamily="18" charset="0"/>
              </a:rPr>
              <a:t> 13) ; sono “sentimenti di amore e di compassione, gli stessi sentimenti che furono in  Cristo Gesù “(Fil 2, 1.5)</a:t>
            </a:r>
            <a:endParaRPr lang="it-IT" sz="2000" dirty="0" smtClean="0">
              <a:latin typeface="Century Gothic" pitchFamily="34" charset="0"/>
              <a:cs typeface="Times New Roman" pitchFamily="18" charset="0"/>
            </a:endParaRPr>
          </a:p>
          <a:p>
            <a:pPr marL="457200" indent="-457200">
              <a:buFont typeface="Wingdings" pitchFamily="2" charset="2"/>
              <a:buChar char="q"/>
            </a:pPr>
            <a:r>
              <a:rPr lang="it-IT" sz="2000" dirty="0" smtClean="0">
                <a:latin typeface="Century Gothic" pitchFamily="34" charset="0"/>
                <a:cs typeface="Times New Roman" pitchFamily="18" charset="0"/>
              </a:rPr>
              <a:t>Il rischio di un attivismo senz’anima. </a:t>
            </a:r>
            <a:r>
              <a:rPr lang="it-IT" sz="1600" dirty="0" smtClean="0">
                <a:latin typeface="Century Gothic" pitchFamily="34" charset="0"/>
                <a:cs typeface="Times New Roman" pitchFamily="18" charset="0"/>
              </a:rPr>
              <a:t>L’esperienza conferma che i gesti esterni di beneficenza potrebbero essere fatti per la forza dell’abitudine. Chi si ispira all’esempio di Cristo vigila su questo suo mondo interiore perché non si spenga lo Spirito. Si è accoglienti col nostro essere prima che con il nostro operare.</a:t>
            </a:r>
            <a:endParaRPr lang="it-IT" sz="2000" dirty="0" smtClean="0">
              <a:latin typeface="Century Gothic" pitchFamily="34" charset="0"/>
              <a:cs typeface="Times New Roman" pitchFamily="18" charset="0"/>
            </a:endParaRPr>
          </a:p>
          <a:p>
            <a:pPr algn="r"/>
            <a:endParaRPr lang="it-IT" sz="2000" dirty="0" smtClean="0">
              <a:latin typeface="Century Gothic" pitchFamily="34" charset="0"/>
              <a:cs typeface="Times New Roman" pitchFamily="18" charset="0"/>
            </a:endParaRPr>
          </a:p>
          <a:p>
            <a:pPr algn="r"/>
            <a:r>
              <a:rPr lang="it-IT" sz="2000" dirty="0" smtClean="0">
                <a:latin typeface="Century Gothic" pitchFamily="34" charset="0"/>
                <a:cs typeface="Times New Roman" pitchFamily="18" charset="0"/>
              </a:rPr>
              <a:t>Segue</a:t>
            </a:r>
          </a:p>
        </p:txBody>
      </p:sp>
      <p:sp>
        <p:nvSpPr>
          <p:cNvPr id="7" name="Segnaposto piè di pagina 6"/>
          <p:cNvSpPr>
            <a:spLocks noGrp="1"/>
          </p:cNvSpPr>
          <p:nvPr>
            <p:ph type="ftr" sz="quarter" idx="11"/>
          </p:nvPr>
        </p:nvSpPr>
        <p:spPr>
          <a:xfrm>
            <a:off x="683568" y="6376243"/>
            <a:ext cx="6624736"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Tree>
  </p:cSld>
  <p:clrMapOvr>
    <a:masterClrMapping/>
  </p:clrMapOvr>
  <p:transition>
    <p:pull/>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6" name="Rettangolo 15"/>
          <p:cNvSpPr/>
          <p:nvPr/>
        </p:nvSpPr>
        <p:spPr>
          <a:xfrm>
            <a:off x="0" y="404664"/>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b="1" dirty="0">
              <a:latin typeface="Century Gothic" pitchFamily="34" charset="0"/>
              <a:cs typeface="Times New Roman" pitchFamily="18" charset="0"/>
            </a:endParaRPr>
          </a:p>
        </p:txBody>
      </p:sp>
      <p:sp>
        <p:nvSpPr>
          <p:cNvPr id="15" name="Rettangolo 14"/>
          <p:cNvSpPr/>
          <p:nvPr/>
        </p:nvSpPr>
        <p:spPr>
          <a:xfrm>
            <a:off x="755576" y="2132856"/>
            <a:ext cx="7488832" cy="461665"/>
          </a:xfrm>
          <a:prstGeom prst="rect">
            <a:avLst/>
          </a:prstGeom>
        </p:spPr>
        <p:txBody>
          <a:bodyPr wrap="square">
            <a:spAutoFit/>
          </a:bodyPr>
          <a:lstStyle/>
          <a:p>
            <a:endParaRPr lang="it-IT" sz="2400" dirty="0" smtClean="0">
              <a:latin typeface="Times New Roman" pitchFamily="18" charset="0"/>
              <a:cs typeface="Times New Roman" pitchFamily="18" charset="0"/>
            </a:endParaRPr>
          </a:p>
        </p:txBody>
      </p:sp>
      <p:sp>
        <p:nvSpPr>
          <p:cNvPr id="11" name="Rettangolo 10"/>
          <p:cNvSpPr/>
          <p:nvPr/>
        </p:nvSpPr>
        <p:spPr>
          <a:xfrm>
            <a:off x="611560" y="2274838"/>
            <a:ext cx="7776864" cy="939360"/>
          </a:xfrm>
          <a:prstGeom prst="rect">
            <a:avLst/>
          </a:prstGeom>
        </p:spPr>
        <p:txBody>
          <a:bodyPr wrap="square">
            <a:spAutoFit/>
          </a:bodyPr>
          <a:lstStyle/>
          <a:p>
            <a:pPr>
              <a:lnSpc>
                <a:spcPct val="200000"/>
              </a:lnSpc>
            </a:pPr>
            <a:endParaRPr lang="it-IT" sz="3200" b="1" i="1" dirty="0">
              <a:solidFill>
                <a:srgbClr val="7030A0"/>
              </a:solidFill>
            </a:endParaRPr>
          </a:p>
        </p:txBody>
      </p:sp>
      <p:sp>
        <p:nvSpPr>
          <p:cNvPr id="14" name="Rettangolo 13"/>
          <p:cNvSpPr/>
          <p:nvPr/>
        </p:nvSpPr>
        <p:spPr>
          <a:xfrm>
            <a:off x="503548" y="2924944"/>
            <a:ext cx="7992888" cy="461665"/>
          </a:xfrm>
          <a:prstGeom prst="rect">
            <a:avLst/>
          </a:prstGeom>
        </p:spPr>
        <p:txBody>
          <a:bodyPr wrap="square">
            <a:spAutoFit/>
          </a:bodyPr>
          <a:lstStyle/>
          <a:p>
            <a:pPr>
              <a:spcAft>
                <a:spcPts val="1200"/>
              </a:spcAft>
            </a:pPr>
            <a:endParaRPr lang="it-IT" sz="2400" dirty="0">
              <a:latin typeface="Times New Roman" pitchFamily="18" charset="0"/>
              <a:cs typeface="Times New Roman" pitchFamily="18" charset="0"/>
            </a:endParaRPr>
          </a:p>
        </p:txBody>
      </p:sp>
      <p:sp>
        <p:nvSpPr>
          <p:cNvPr id="17" name="Rettangolo 16"/>
          <p:cNvSpPr/>
          <p:nvPr/>
        </p:nvSpPr>
        <p:spPr>
          <a:xfrm>
            <a:off x="827584" y="2243805"/>
            <a:ext cx="7488832" cy="4401205"/>
          </a:xfrm>
          <a:prstGeom prst="rect">
            <a:avLst/>
          </a:prstGeom>
        </p:spPr>
        <p:txBody>
          <a:bodyPr wrap="square">
            <a:spAutoFit/>
          </a:bodyPr>
          <a:lstStyle/>
          <a:p>
            <a:pPr lvl="1" indent="-457200">
              <a:spcAft>
                <a:spcPts val="600"/>
              </a:spcAft>
              <a:buFont typeface="Wingdings" panose="05000000000000000000" pitchFamily="2" charset="2"/>
              <a:buChar char="q"/>
            </a:pPr>
            <a:r>
              <a:rPr lang="it-IT" sz="2800" dirty="0" smtClean="0">
                <a:latin typeface="Century Gothic" pitchFamily="34" charset="0"/>
                <a:cs typeface="Times New Roman" pitchFamily="18" charset="0"/>
              </a:rPr>
              <a:t>Come coniugare integrazione e identità etnica</a:t>
            </a:r>
          </a:p>
          <a:p>
            <a:pPr marL="342900" lvl="1" indent="-342900">
              <a:spcAft>
                <a:spcPts val="600"/>
              </a:spcAft>
            </a:pPr>
            <a:r>
              <a:rPr lang="it-IT" dirty="0" smtClean="0">
                <a:latin typeface="Century Gothic" pitchFamily="34" charset="0"/>
                <a:cs typeface="Times New Roman" pitchFamily="18" charset="0"/>
              </a:rPr>
              <a:t>Da una parte i cattolici di etnia diversa da quella presente sul posto hanno il diritto di costituirsi in comunità di fede e di culto rispondente alla loro lingua, cultura e tradizione, con proprio operatore pastorale.</a:t>
            </a:r>
          </a:p>
          <a:p>
            <a:pPr marL="342900" lvl="1" indent="-342900">
              <a:spcAft>
                <a:spcPts val="600"/>
              </a:spcAft>
            </a:pPr>
            <a:r>
              <a:rPr lang="it-IT" dirty="0" smtClean="0">
                <a:latin typeface="Century Gothic" pitchFamily="34" charset="0"/>
                <a:cs typeface="Times New Roman" pitchFamily="18" charset="0"/>
              </a:rPr>
              <a:t>Dall’altra la parrocchia comprende come regola generale tutti i fedeli di un determinato territorio e primo responsabile di quanti vivono sul territorio parrocchiale è il parroco.</a:t>
            </a:r>
          </a:p>
          <a:p>
            <a:pPr marL="342900" lvl="1" indent="-342900">
              <a:spcAft>
                <a:spcPts val="600"/>
              </a:spcAft>
            </a:pPr>
            <a:r>
              <a:rPr lang="it-IT" dirty="0" smtClean="0">
                <a:latin typeface="Century Gothic" pitchFamily="34" charset="0"/>
                <a:cs typeface="Times New Roman" pitchFamily="18" charset="0"/>
              </a:rPr>
              <a:t>Ne consegue che le comunità pastorali etniche hanno il carattere di temporaneità, per cui – di natura loro – sono orientate ad integrarsi nella parrocchia locale.</a:t>
            </a:r>
          </a:p>
          <a:p>
            <a:pPr marL="342900" lvl="1" indent="-342900">
              <a:spcAft>
                <a:spcPts val="600"/>
              </a:spcAft>
            </a:pPr>
            <a:r>
              <a:rPr lang="it-IT" sz="2400" dirty="0" smtClean="0">
                <a:latin typeface="Century Gothic" pitchFamily="34" charset="0"/>
                <a:cs typeface="Times New Roman" pitchFamily="18" charset="0"/>
              </a:rPr>
              <a:t>                                                                         segue</a:t>
            </a:r>
          </a:p>
        </p:txBody>
      </p:sp>
      <p:sp>
        <p:nvSpPr>
          <p:cNvPr id="19" name="Rettangolo 18"/>
          <p:cNvSpPr/>
          <p:nvPr/>
        </p:nvSpPr>
        <p:spPr>
          <a:xfrm>
            <a:off x="0" y="548680"/>
            <a:ext cx="9144000" cy="158417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latin typeface="Century Gothic" pitchFamily="34" charset="0"/>
                <a:cs typeface="Times New Roman" pitchFamily="18" charset="0"/>
              </a:rPr>
              <a:t>Pastorale specifica per i migranti cattolici: comunione e integrazione nella Chiesa locale (segue)</a:t>
            </a:r>
            <a:endParaRPr lang="it-IT" sz="3600" b="1" dirty="0">
              <a:latin typeface="Century Gothic" pitchFamily="34" charset="0"/>
              <a:cs typeface="Times New Roman" pitchFamily="18" charset="0"/>
            </a:endParaRPr>
          </a:p>
        </p:txBody>
      </p:sp>
    </p:spTree>
    <p:extLst>
      <p:ext uri="{BB962C8B-B14F-4D97-AF65-F5344CB8AC3E}">
        <p14:creationId xmlns:p14="http://schemas.microsoft.com/office/powerpoint/2010/main" xmlns="" val="55369661"/>
      </p:ext>
    </p:extLst>
  </p:cSld>
  <p:clrMapOvr>
    <a:masterClrMapping/>
  </p:clrMapOvr>
  <p:transition>
    <p:pull/>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6" name="Rettangolo 15"/>
          <p:cNvSpPr/>
          <p:nvPr/>
        </p:nvSpPr>
        <p:spPr>
          <a:xfrm>
            <a:off x="0" y="404664"/>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b="1" dirty="0">
              <a:latin typeface="Century Gothic" pitchFamily="34" charset="0"/>
              <a:cs typeface="Times New Roman" pitchFamily="18" charset="0"/>
            </a:endParaRPr>
          </a:p>
        </p:txBody>
      </p:sp>
      <p:sp>
        <p:nvSpPr>
          <p:cNvPr id="15" name="Rettangolo 14"/>
          <p:cNvSpPr/>
          <p:nvPr/>
        </p:nvSpPr>
        <p:spPr>
          <a:xfrm>
            <a:off x="755576" y="2132856"/>
            <a:ext cx="7488832" cy="461665"/>
          </a:xfrm>
          <a:prstGeom prst="rect">
            <a:avLst/>
          </a:prstGeom>
        </p:spPr>
        <p:txBody>
          <a:bodyPr wrap="square">
            <a:spAutoFit/>
          </a:bodyPr>
          <a:lstStyle/>
          <a:p>
            <a:endParaRPr lang="it-IT" sz="2400" dirty="0" smtClean="0">
              <a:latin typeface="Times New Roman" pitchFamily="18" charset="0"/>
              <a:cs typeface="Times New Roman" pitchFamily="18" charset="0"/>
            </a:endParaRPr>
          </a:p>
        </p:txBody>
      </p:sp>
      <p:sp>
        <p:nvSpPr>
          <p:cNvPr id="11" name="Rettangolo 10"/>
          <p:cNvSpPr/>
          <p:nvPr/>
        </p:nvSpPr>
        <p:spPr>
          <a:xfrm>
            <a:off x="611560" y="2274838"/>
            <a:ext cx="7776864" cy="939360"/>
          </a:xfrm>
          <a:prstGeom prst="rect">
            <a:avLst/>
          </a:prstGeom>
        </p:spPr>
        <p:txBody>
          <a:bodyPr wrap="square">
            <a:spAutoFit/>
          </a:bodyPr>
          <a:lstStyle/>
          <a:p>
            <a:pPr>
              <a:lnSpc>
                <a:spcPct val="200000"/>
              </a:lnSpc>
            </a:pPr>
            <a:endParaRPr lang="it-IT" sz="3200" b="1" i="1" dirty="0">
              <a:solidFill>
                <a:srgbClr val="7030A0"/>
              </a:solidFill>
            </a:endParaRPr>
          </a:p>
        </p:txBody>
      </p:sp>
      <p:sp>
        <p:nvSpPr>
          <p:cNvPr id="14" name="Rettangolo 13"/>
          <p:cNvSpPr/>
          <p:nvPr/>
        </p:nvSpPr>
        <p:spPr>
          <a:xfrm>
            <a:off x="503548" y="2924944"/>
            <a:ext cx="7992888" cy="461665"/>
          </a:xfrm>
          <a:prstGeom prst="rect">
            <a:avLst/>
          </a:prstGeom>
        </p:spPr>
        <p:txBody>
          <a:bodyPr wrap="square">
            <a:spAutoFit/>
          </a:bodyPr>
          <a:lstStyle/>
          <a:p>
            <a:pPr>
              <a:spcAft>
                <a:spcPts val="1200"/>
              </a:spcAft>
            </a:pPr>
            <a:endParaRPr lang="it-IT" sz="2400" dirty="0">
              <a:latin typeface="Times New Roman" pitchFamily="18" charset="0"/>
              <a:cs typeface="Times New Roman" pitchFamily="18" charset="0"/>
            </a:endParaRPr>
          </a:p>
        </p:txBody>
      </p:sp>
      <p:sp>
        <p:nvSpPr>
          <p:cNvPr id="17" name="Rettangolo 16"/>
          <p:cNvSpPr/>
          <p:nvPr/>
        </p:nvSpPr>
        <p:spPr>
          <a:xfrm>
            <a:off x="827584" y="2243805"/>
            <a:ext cx="7488832" cy="4216539"/>
          </a:xfrm>
          <a:prstGeom prst="rect">
            <a:avLst/>
          </a:prstGeom>
        </p:spPr>
        <p:txBody>
          <a:bodyPr wrap="square">
            <a:spAutoFit/>
          </a:bodyPr>
          <a:lstStyle/>
          <a:p>
            <a:pPr lvl="1" indent="-457200">
              <a:spcAft>
                <a:spcPts val="600"/>
              </a:spcAft>
              <a:buFont typeface="Wingdings" panose="05000000000000000000" pitchFamily="2" charset="2"/>
              <a:buChar char="q"/>
            </a:pPr>
            <a:r>
              <a:rPr lang="it-IT" sz="2800" dirty="0" smtClean="0">
                <a:latin typeface="Century Gothic" pitchFamily="34" charset="0"/>
                <a:cs typeface="Times New Roman" pitchFamily="18" charset="0"/>
              </a:rPr>
              <a:t>Come coniugare integrazione e identità etnica (segue)</a:t>
            </a:r>
          </a:p>
          <a:p>
            <a:pPr lvl="1" indent="-457200">
              <a:spcAft>
                <a:spcPts val="600"/>
              </a:spcAft>
            </a:pPr>
            <a:endParaRPr lang="it-IT" sz="2800" dirty="0" smtClean="0">
              <a:latin typeface="Century Gothic" pitchFamily="34" charset="0"/>
              <a:cs typeface="Times New Roman" pitchFamily="18" charset="0"/>
            </a:endParaRPr>
          </a:p>
          <a:p>
            <a:pPr marL="342900" lvl="1" indent="-342900">
              <a:spcAft>
                <a:spcPts val="600"/>
              </a:spcAft>
            </a:pPr>
            <a:r>
              <a:rPr lang="it-IT" sz="2000" dirty="0" smtClean="0">
                <a:latin typeface="Century Gothic" pitchFamily="34" charset="0"/>
                <a:cs typeface="Times New Roman" pitchFamily="18" charset="0"/>
              </a:rPr>
              <a:t>Dunque due esigenze, ambedue legittime, di pari dignità, che tuttavia possono tra loro porsi come tesi e antitesi, con difficoltà di raggiungere una sintesi.</a:t>
            </a:r>
          </a:p>
          <a:p>
            <a:pPr marL="342900" lvl="1" indent="-342900">
              <a:spcAft>
                <a:spcPts val="600"/>
              </a:spcAft>
            </a:pPr>
            <a:r>
              <a:rPr lang="it-IT" sz="2000" dirty="0" smtClean="0">
                <a:latin typeface="Century Gothic" pitchFamily="34" charset="0"/>
                <a:cs typeface="Times New Roman" pitchFamily="18" charset="0"/>
              </a:rPr>
              <a:t>D’altra parte questa sintesi non scatta automaticamente, c’è sempre bisogno di qualcuno che senta la responsabilità di ricercarla, il più possibile assieme ad altri, e porla in atto</a:t>
            </a:r>
          </a:p>
          <a:p>
            <a:pPr marL="342900" lvl="1" indent="-342900">
              <a:spcAft>
                <a:spcPts val="600"/>
              </a:spcAft>
            </a:pPr>
            <a:r>
              <a:rPr lang="it-IT" dirty="0" smtClean="0">
                <a:latin typeface="Century Gothic" pitchFamily="34" charset="0"/>
                <a:cs typeface="Times New Roman" pitchFamily="18" charset="0"/>
              </a:rPr>
              <a:t>                                                                                              </a:t>
            </a:r>
            <a:r>
              <a:rPr lang="it-IT" sz="2400" dirty="0" smtClean="0">
                <a:latin typeface="Century Gothic" pitchFamily="34" charset="0"/>
                <a:cs typeface="Times New Roman" pitchFamily="18" charset="0"/>
              </a:rPr>
              <a:t>segue</a:t>
            </a:r>
          </a:p>
        </p:txBody>
      </p:sp>
      <p:sp>
        <p:nvSpPr>
          <p:cNvPr id="19" name="Rettangolo 18"/>
          <p:cNvSpPr/>
          <p:nvPr/>
        </p:nvSpPr>
        <p:spPr>
          <a:xfrm>
            <a:off x="0" y="548680"/>
            <a:ext cx="9144000" cy="158417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latin typeface="Century Gothic" pitchFamily="34" charset="0"/>
                <a:cs typeface="Times New Roman" pitchFamily="18" charset="0"/>
              </a:rPr>
              <a:t>Pastorale specifica per i migranti cattolici: comunione e integrazione nella Chiesa locale (segue)</a:t>
            </a:r>
            <a:endParaRPr lang="it-IT" sz="3600" b="1" dirty="0">
              <a:latin typeface="Century Gothic" pitchFamily="34" charset="0"/>
              <a:cs typeface="Times New Roman" pitchFamily="18" charset="0"/>
            </a:endParaRPr>
          </a:p>
        </p:txBody>
      </p:sp>
    </p:spTree>
    <p:extLst>
      <p:ext uri="{BB962C8B-B14F-4D97-AF65-F5344CB8AC3E}">
        <p14:creationId xmlns:p14="http://schemas.microsoft.com/office/powerpoint/2010/main" xmlns="" val="55369661"/>
      </p:ext>
    </p:extLst>
  </p:cSld>
  <p:clrMapOvr>
    <a:masterClrMapping/>
  </p:clrMapOvr>
  <p:transition>
    <p:pull/>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6" name="Rettangolo 15"/>
          <p:cNvSpPr/>
          <p:nvPr/>
        </p:nvSpPr>
        <p:spPr>
          <a:xfrm>
            <a:off x="0" y="404664"/>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b="1" dirty="0">
              <a:latin typeface="Century Gothic" pitchFamily="34" charset="0"/>
              <a:cs typeface="Times New Roman" pitchFamily="18" charset="0"/>
            </a:endParaRPr>
          </a:p>
        </p:txBody>
      </p:sp>
      <p:sp>
        <p:nvSpPr>
          <p:cNvPr id="15" name="Rettangolo 14"/>
          <p:cNvSpPr/>
          <p:nvPr/>
        </p:nvSpPr>
        <p:spPr>
          <a:xfrm>
            <a:off x="755576" y="2132856"/>
            <a:ext cx="7488832" cy="461665"/>
          </a:xfrm>
          <a:prstGeom prst="rect">
            <a:avLst/>
          </a:prstGeom>
        </p:spPr>
        <p:txBody>
          <a:bodyPr wrap="square">
            <a:spAutoFit/>
          </a:bodyPr>
          <a:lstStyle/>
          <a:p>
            <a:endParaRPr lang="it-IT" sz="2400" dirty="0" smtClean="0">
              <a:latin typeface="Times New Roman" pitchFamily="18" charset="0"/>
              <a:cs typeface="Times New Roman" pitchFamily="18" charset="0"/>
            </a:endParaRPr>
          </a:p>
        </p:txBody>
      </p:sp>
      <p:sp>
        <p:nvSpPr>
          <p:cNvPr id="11" name="Rettangolo 10"/>
          <p:cNvSpPr/>
          <p:nvPr/>
        </p:nvSpPr>
        <p:spPr>
          <a:xfrm>
            <a:off x="611560" y="2274838"/>
            <a:ext cx="7776864" cy="939360"/>
          </a:xfrm>
          <a:prstGeom prst="rect">
            <a:avLst/>
          </a:prstGeom>
        </p:spPr>
        <p:txBody>
          <a:bodyPr wrap="square">
            <a:spAutoFit/>
          </a:bodyPr>
          <a:lstStyle/>
          <a:p>
            <a:pPr>
              <a:lnSpc>
                <a:spcPct val="200000"/>
              </a:lnSpc>
            </a:pPr>
            <a:endParaRPr lang="it-IT" sz="3200" b="1" i="1" dirty="0">
              <a:solidFill>
                <a:srgbClr val="7030A0"/>
              </a:solidFill>
            </a:endParaRPr>
          </a:p>
        </p:txBody>
      </p:sp>
      <p:sp>
        <p:nvSpPr>
          <p:cNvPr id="14" name="Rettangolo 13"/>
          <p:cNvSpPr/>
          <p:nvPr/>
        </p:nvSpPr>
        <p:spPr>
          <a:xfrm>
            <a:off x="503548" y="2924944"/>
            <a:ext cx="7992888" cy="461665"/>
          </a:xfrm>
          <a:prstGeom prst="rect">
            <a:avLst/>
          </a:prstGeom>
        </p:spPr>
        <p:txBody>
          <a:bodyPr wrap="square">
            <a:spAutoFit/>
          </a:bodyPr>
          <a:lstStyle/>
          <a:p>
            <a:pPr>
              <a:spcAft>
                <a:spcPts val="1200"/>
              </a:spcAft>
            </a:pPr>
            <a:endParaRPr lang="it-IT" sz="2400" dirty="0">
              <a:latin typeface="Times New Roman" pitchFamily="18" charset="0"/>
              <a:cs typeface="Times New Roman" pitchFamily="18" charset="0"/>
            </a:endParaRPr>
          </a:p>
        </p:txBody>
      </p:sp>
      <p:sp>
        <p:nvSpPr>
          <p:cNvPr id="17" name="Rettangolo 16"/>
          <p:cNvSpPr/>
          <p:nvPr/>
        </p:nvSpPr>
        <p:spPr>
          <a:xfrm>
            <a:off x="683568" y="2492896"/>
            <a:ext cx="8208912" cy="3708708"/>
          </a:xfrm>
          <a:prstGeom prst="rect">
            <a:avLst/>
          </a:prstGeom>
          <a:ln>
            <a:solidFill>
              <a:schemeClr val="accent1"/>
            </a:solidFill>
          </a:ln>
        </p:spPr>
        <p:txBody>
          <a:bodyPr wrap="square">
            <a:spAutoFit/>
          </a:bodyPr>
          <a:lstStyle/>
          <a:p>
            <a:pPr lvl="1" indent="-457200">
              <a:spcAft>
                <a:spcPts val="600"/>
              </a:spcAft>
              <a:buFont typeface="Wingdings" panose="05000000000000000000" pitchFamily="2" charset="2"/>
              <a:buChar char="q"/>
            </a:pPr>
            <a:r>
              <a:rPr lang="it-IT" sz="2800" dirty="0" smtClean="0">
                <a:latin typeface="Century Gothic" pitchFamily="34" charset="0"/>
                <a:cs typeface="Times New Roman" pitchFamily="18" charset="0"/>
              </a:rPr>
              <a:t>Come coniugare integrazione e identità etnica (segue)</a:t>
            </a:r>
          </a:p>
          <a:p>
            <a:pPr lvl="1" indent="-457200">
              <a:spcAft>
                <a:spcPts val="600"/>
              </a:spcAft>
              <a:buFont typeface="Courier New" pitchFamily="49" charset="0"/>
              <a:buChar char="o"/>
            </a:pPr>
            <a:r>
              <a:rPr lang="it-IT" sz="2000" dirty="0" smtClean="0">
                <a:latin typeface="Century Gothic" pitchFamily="34" charset="0"/>
                <a:cs typeface="Times New Roman" pitchFamily="18" charset="0"/>
              </a:rPr>
              <a:t>Responsabilità dei parroci.</a:t>
            </a:r>
          </a:p>
          <a:p>
            <a:pPr lvl="1" indent="-457200">
              <a:spcAft>
                <a:spcPts val="600"/>
              </a:spcAft>
            </a:pPr>
            <a:r>
              <a:rPr lang="it-IT" sz="2000" dirty="0" smtClean="0">
                <a:latin typeface="Century Gothic" pitchFamily="34" charset="0"/>
                <a:cs typeface="Times New Roman" pitchFamily="18" charset="0"/>
              </a:rPr>
              <a:t>       C’è sempre il pericolo che la parrocchia miri non tanto all’integrazione quanto all’assimilazione nelle proprie strutture degli stranieri. Compito della parrocchia è invece promuovere iniziative pastorali d’incontro, aiutando i fedeli a superare pregiudizi e prevenzioni. Il pluralismo etnico e  culturale nella Chiesa è una sua dimensione strutturale.</a:t>
            </a:r>
            <a:endParaRPr lang="it-IT" dirty="0" smtClean="0">
              <a:latin typeface="Century Gothic" pitchFamily="34" charset="0"/>
              <a:cs typeface="Times New Roman" pitchFamily="18" charset="0"/>
            </a:endParaRPr>
          </a:p>
          <a:p>
            <a:pPr marL="342900" lvl="1" indent="-342900">
              <a:spcAft>
                <a:spcPts val="600"/>
              </a:spcAft>
            </a:pPr>
            <a:r>
              <a:rPr lang="it-IT" sz="2400" dirty="0" smtClean="0">
                <a:latin typeface="Century Gothic" pitchFamily="34" charset="0"/>
                <a:cs typeface="Times New Roman" pitchFamily="18" charset="0"/>
              </a:rPr>
              <a:t>                                                                     segue</a:t>
            </a:r>
          </a:p>
        </p:txBody>
      </p:sp>
      <p:sp>
        <p:nvSpPr>
          <p:cNvPr id="19" name="Rettangolo 18"/>
          <p:cNvSpPr/>
          <p:nvPr/>
        </p:nvSpPr>
        <p:spPr>
          <a:xfrm>
            <a:off x="0" y="548680"/>
            <a:ext cx="9144000" cy="158417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latin typeface="Century Gothic" pitchFamily="34" charset="0"/>
                <a:cs typeface="Times New Roman" pitchFamily="18" charset="0"/>
              </a:rPr>
              <a:t>Pastorale specifica per i migranti cattolici: comunione e integrazione nella Chiesa locale (segue)</a:t>
            </a:r>
            <a:endParaRPr lang="it-IT" sz="3600" b="1" dirty="0">
              <a:latin typeface="Century Gothic" pitchFamily="34" charset="0"/>
              <a:cs typeface="Times New Roman" pitchFamily="18" charset="0"/>
            </a:endParaRPr>
          </a:p>
        </p:txBody>
      </p:sp>
    </p:spTree>
    <p:extLst>
      <p:ext uri="{BB962C8B-B14F-4D97-AF65-F5344CB8AC3E}">
        <p14:creationId xmlns:p14="http://schemas.microsoft.com/office/powerpoint/2010/main" xmlns="" val="55369661"/>
      </p:ext>
    </p:extLst>
  </p:cSld>
  <p:clrMapOvr>
    <a:masterClrMapping/>
  </p:clrMapOvr>
  <p:transition>
    <p:pull/>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6" name="Rettangolo 15"/>
          <p:cNvSpPr/>
          <p:nvPr/>
        </p:nvSpPr>
        <p:spPr>
          <a:xfrm>
            <a:off x="0" y="404664"/>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b="1" dirty="0">
              <a:latin typeface="Century Gothic" pitchFamily="34" charset="0"/>
              <a:cs typeface="Times New Roman" pitchFamily="18" charset="0"/>
            </a:endParaRPr>
          </a:p>
        </p:txBody>
      </p:sp>
      <p:sp>
        <p:nvSpPr>
          <p:cNvPr id="15" name="Rettangolo 14"/>
          <p:cNvSpPr/>
          <p:nvPr/>
        </p:nvSpPr>
        <p:spPr>
          <a:xfrm>
            <a:off x="755576" y="2132856"/>
            <a:ext cx="7488832" cy="461665"/>
          </a:xfrm>
          <a:prstGeom prst="rect">
            <a:avLst/>
          </a:prstGeom>
        </p:spPr>
        <p:txBody>
          <a:bodyPr wrap="square">
            <a:spAutoFit/>
          </a:bodyPr>
          <a:lstStyle/>
          <a:p>
            <a:endParaRPr lang="it-IT" sz="2400" dirty="0" smtClean="0">
              <a:latin typeface="Times New Roman" pitchFamily="18" charset="0"/>
              <a:cs typeface="Times New Roman" pitchFamily="18" charset="0"/>
            </a:endParaRPr>
          </a:p>
        </p:txBody>
      </p:sp>
      <p:sp>
        <p:nvSpPr>
          <p:cNvPr id="11" name="Rettangolo 10"/>
          <p:cNvSpPr/>
          <p:nvPr/>
        </p:nvSpPr>
        <p:spPr>
          <a:xfrm>
            <a:off x="611560" y="2274838"/>
            <a:ext cx="7776864" cy="939360"/>
          </a:xfrm>
          <a:prstGeom prst="rect">
            <a:avLst/>
          </a:prstGeom>
        </p:spPr>
        <p:txBody>
          <a:bodyPr wrap="square">
            <a:spAutoFit/>
          </a:bodyPr>
          <a:lstStyle/>
          <a:p>
            <a:pPr>
              <a:lnSpc>
                <a:spcPct val="200000"/>
              </a:lnSpc>
            </a:pPr>
            <a:endParaRPr lang="it-IT" sz="3200" b="1" i="1" dirty="0">
              <a:solidFill>
                <a:srgbClr val="7030A0"/>
              </a:solidFill>
            </a:endParaRPr>
          </a:p>
        </p:txBody>
      </p:sp>
      <p:sp>
        <p:nvSpPr>
          <p:cNvPr id="14" name="Rettangolo 13"/>
          <p:cNvSpPr/>
          <p:nvPr/>
        </p:nvSpPr>
        <p:spPr>
          <a:xfrm>
            <a:off x="503548" y="2924944"/>
            <a:ext cx="7992888" cy="461665"/>
          </a:xfrm>
          <a:prstGeom prst="rect">
            <a:avLst/>
          </a:prstGeom>
        </p:spPr>
        <p:txBody>
          <a:bodyPr wrap="square">
            <a:spAutoFit/>
          </a:bodyPr>
          <a:lstStyle/>
          <a:p>
            <a:pPr>
              <a:spcAft>
                <a:spcPts val="1200"/>
              </a:spcAft>
            </a:pPr>
            <a:endParaRPr lang="it-IT" sz="2400" dirty="0">
              <a:latin typeface="Times New Roman" pitchFamily="18" charset="0"/>
              <a:cs typeface="Times New Roman" pitchFamily="18" charset="0"/>
            </a:endParaRPr>
          </a:p>
        </p:txBody>
      </p:sp>
      <p:sp>
        <p:nvSpPr>
          <p:cNvPr id="17" name="Rettangolo 16"/>
          <p:cNvSpPr/>
          <p:nvPr/>
        </p:nvSpPr>
        <p:spPr>
          <a:xfrm>
            <a:off x="827584" y="2359327"/>
            <a:ext cx="7848872" cy="3877985"/>
          </a:xfrm>
          <a:prstGeom prst="rect">
            <a:avLst/>
          </a:prstGeom>
          <a:ln>
            <a:solidFill>
              <a:schemeClr val="accent1"/>
            </a:solidFill>
          </a:ln>
        </p:spPr>
        <p:txBody>
          <a:bodyPr wrap="square">
            <a:spAutoFit/>
          </a:bodyPr>
          <a:lstStyle/>
          <a:p>
            <a:pPr lvl="1" indent="-457200">
              <a:spcAft>
                <a:spcPts val="600"/>
              </a:spcAft>
              <a:buFont typeface="Wingdings" panose="05000000000000000000" pitchFamily="2" charset="2"/>
              <a:buChar char="q"/>
            </a:pPr>
            <a:r>
              <a:rPr lang="it-IT" sz="2800" dirty="0" smtClean="0">
                <a:latin typeface="Century Gothic" pitchFamily="34" charset="0"/>
                <a:cs typeface="Times New Roman" pitchFamily="18" charset="0"/>
              </a:rPr>
              <a:t>Come coniugare integrazione e identità etnica (segue)</a:t>
            </a:r>
          </a:p>
          <a:p>
            <a:pPr lvl="1" indent="-457200">
              <a:spcAft>
                <a:spcPts val="600"/>
              </a:spcAft>
              <a:buFont typeface="Courier New" pitchFamily="49" charset="0"/>
              <a:buChar char="o"/>
            </a:pPr>
            <a:r>
              <a:rPr lang="it-IT" sz="2000" dirty="0" smtClean="0">
                <a:latin typeface="Century Gothic" pitchFamily="34" charset="0"/>
                <a:cs typeface="Times New Roman" pitchFamily="18" charset="0"/>
              </a:rPr>
              <a:t>Responsabilità  dei cappellani etnici.</a:t>
            </a:r>
          </a:p>
          <a:p>
            <a:pPr lvl="1" indent="-457200">
              <a:spcAft>
                <a:spcPts val="600"/>
              </a:spcAft>
            </a:pPr>
            <a:r>
              <a:rPr lang="it-IT" dirty="0" smtClean="0">
                <a:latin typeface="Century Gothic" pitchFamily="34" charset="0"/>
                <a:cs typeface="Times New Roman" pitchFamily="18" charset="0"/>
              </a:rPr>
              <a:t>        Se il parroco deve essere invitante verso i migranti, aprendo le porte della sua chiesa per accoglierli, il cappellano etnico deve mettersi in cammino con i suoi fedeli disposti ad entrarvi, anzi da capofila deve precederli. </a:t>
            </a:r>
          </a:p>
          <a:p>
            <a:pPr lvl="1" indent="-457200">
              <a:spcAft>
                <a:spcPts val="600"/>
              </a:spcAft>
            </a:pPr>
            <a:r>
              <a:rPr lang="it-IT" dirty="0" smtClean="0">
                <a:latin typeface="Century Gothic" pitchFamily="34" charset="0"/>
                <a:cs typeface="Times New Roman" pitchFamily="18" charset="0"/>
              </a:rPr>
              <a:t>        Deve  svolgere il ruolo del Buon pastore e quindi superare la tentazione di trattenere il “gregge”. Vale in proposito il detto evangelico”Egli deve crescere e io invece diminuire”. (</a:t>
            </a:r>
            <a:r>
              <a:rPr lang="it-IT" dirty="0" err="1" smtClean="0">
                <a:latin typeface="Century Gothic" pitchFamily="34" charset="0"/>
                <a:cs typeface="Times New Roman" pitchFamily="18" charset="0"/>
              </a:rPr>
              <a:t>Gv</a:t>
            </a:r>
            <a:r>
              <a:rPr lang="it-IT" dirty="0" smtClean="0">
                <a:latin typeface="Century Gothic" pitchFamily="34" charset="0"/>
                <a:cs typeface="Times New Roman" pitchFamily="18" charset="0"/>
              </a:rPr>
              <a:t> 3, 30)</a:t>
            </a:r>
          </a:p>
          <a:p>
            <a:pPr marL="342900" lvl="1" indent="-342900">
              <a:spcAft>
                <a:spcPts val="600"/>
              </a:spcAft>
            </a:pPr>
            <a:r>
              <a:rPr lang="it-IT" sz="2400" dirty="0" smtClean="0">
                <a:latin typeface="Century Gothic" pitchFamily="34" charset="0"/>
                <a:cs typeface="Times New Roman" pitchFamily="18" charset="0"/>
              </a:rPr>
              <a:t>                                                                     segue</a:t>
            </a:r>
          </a:p>
        </p:txBody>
      </p:sp>
      <p:sp>
        <p:nvSpPr>
          <p:cNvPr id="19" name="Rettangolo 18"/>
          <p:cNvSpPr/>
          <p:nvPr/>
        </p:nvSpPr>
        <p:spPr>
          <a:xfrm>
            <a:off x="0" y="548680"/>
            <a:ext cx="9144000" cy="158417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latin typeface="Century Gothic" pitchFamily="34" charset="0"/>
                <a:cs typeface="Times New Roman" pitchFamily="18" charset="0"/>
              </a:rPr>
              <a:t>Pastorale specifica per i migranti cattolici: comunione e integrazione nella Chiesa locale (segue)</a:t>
            </a:r>
            <a:endParaRPr lang="it-IT" sz="3600" b="1" dirty="0">
              <a:latin typeface="Century Gothic" pitchFamily="34" charset="0"/>
              <a:cs typeface="Times New Roman" pitchFamily="18" charset="0"/>
            </a:endParaRPr>
          </a:p>
        </p:txBody>
      </p:sp>
    </p:spTree>
    <p:extLst>
      <p:ext uri="{BB962C8B-B14F-4D97-AF65-F5344CB8AC3E}">
        <p14:creationId xmlns:p14="http://schemas.microsoft.com/office/powerpoint/2010/main" xmlns="" val="55369661"/>
      </p:ext>
    </p:extLst>
  </p:cSld>
  <p:clrMapOvr>
    <a:masterClrMapping/>
  </p:clrMapOvr>
  <p:transition>
    <p:pull/>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6" name="Rettangolo 15"/>
          <p:cNvSpPr/>
          <p:nvPr/>
        </p:nvSpPr>
        <p:spPr>
          <a:xfrm>
            <a:off x="0" y="404664"/>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b="1" dirty="0">
              <a:latin typeface="Century Gothic" pitchFamily="34" charset="0"/>
              <a:cs typeface="Times New Roman" pitchFamily="18" charset="0"/>
            </a:endParaRPr>
          </a:p>
        </p:txBody>
      </p:sp>
      <p:sp>
        <p:nvSpPr>
          <p:cNvPr id="15" name="Rettangolo 14"/>
          <p:cNvSpPr/>
          <p:nvPr/>
        </p:nvSpPr>
        <p:spPr>
          <a:xfrm>
            <a:off x="755576" y="2132856"/>
            <a:ext cx="7488832" cy="461665"/>
          </a:xfrm>
          <a:prstGeom prst="rect">
            <a:avLst/>
          </a:prstGeom>
        </p:spPr>
        <p:txBody>
          <a:bodyPr wrap="square">
            <a:spAutoFit/>
          </a:bodyPr>
          <a:lstStyle/>
          <a:p>
            <a:endParaRPr lang="it-IT" sz="2400" dirty="0" smtClean="0">
              <a:latin typeface="Times New Roman" pitchFamily="18" charset="0"/>
              <a:cs typeface="Times New Roman" pitchFamily="18" charset="0"/>
            </a:endParaRPr>
          </a:p>
        </p:txBody>
      </p:sp>
      <p:sp>
        <p:nvSpPr>
          <p:cNvPr id="11" name="Rettangolo 10"/>
          <p:cNvSpPr/>
          <p:nvPr/>
        </p:nvSpPr>
        <p:spPr>
          <a:xfrm>
            <a:off x="611560" y="2274838"/>
            <a:ext cx="7776864" cy="939360"/>
          </a:xfrm>
          <a:prstGeom prst="rect">
            <a:avLst/>
          </a:prstGeom>
        </p:spPr>
        <p:txBody>
          <a:bodyPr wrap="square">
            <a:spAutoFit/>
          </a:bodyPr>
          <a:lstStyle/>
          <a:p>
            <a:pPr>
              <a:lnSpc>
                <a:spcPct val="200000"/>
              </a:lnSpc>
            </a:pPr>
            <a:endParaRPr lang="it-IT" sz="3200" b="1" i="1" dirty="0">
              <a:solidFill>
                <a:srgbClr val="7030A0"/>
              </a:solidFill>
            </a:endParaRPr>
          </a:p>
        </p:txBody>
      </p:sp>
      <p:sp>
        <p:nvSpPr>
          <p:cNvPr id="12" name="Rettangolo 11"/>
          <p:cNvSpPr/>
          <p:nvPr/>
        </p:nvSpPr>
        <p:spPr>
          <a:xfrm>
            <a:off x="611560" y="2204864"/>
            <a:ext cx="7776864" cy="461665"/>
          </a:xfrm>
          <a:prstGeom prst="rect">
            <a:avLst/>
          </a:prstGeom>
        </p:spPr>
        <p:txBody>
          <a:bodyPr wrap="square">
            <a:spAutoFit/>
          </a:bodyPr>
          <a:lstStyle/>
          <a:p>
            <a:pPr>
              <a:spcAft>
                <a:spcPts val="1200"/>
              </a:spcAft>
            </a:pPr>
            <a:endParaRPr lang="it-IT" sz="2400" i="1" dirty="0">
              <a:latin typeface="Times New Roman" pitchFamily="18" charset="0"/>
              <a:cs typeface="Times New Roman" pitchFamily="18" charset="0"/>
            </a:endParaRPr>
          </a:p>
        </p:txBody>
      </p:sp>
      <p:sp>
        <p:nvSpPr>
          <p:cNvPr id="14" name="Rettangolo 13"/>
          <p:cNvSpPr/>
          <p:nvPr/>
        </p:nvSpPr>
        <p:spPr>
          <a:xfrm>
            <a:off x="539552" y="2924944"/>
            <a:ext cx="7992888" cy="461665"/>
          </a:xfrm>
          <a:prstGeom prst="rect">
            <a:avLst/>
          </a:prstGeom>
        </p:spPr>
        <p:txBody>
          <a:bodyPr wrap="square">
            <a:spAutoFit/>
          </a:bodyPr>
          <a:lstStyle/>
          <a:p>
            <a:pPr>
              <a:spcAft>
                <a:spcPts val="1200"/>
              </a:spcAft>
            </a:pPr>
            <a:endParaRPr lang="it-IT" sz="2400" dirty="0">
              <a:latin typeface="Times New Roman" pitchFamily="18" charset="0"/>
              <a:cs typeface="Times New Roman" pitchFamily="18" charset="0"/>
            </a:endParaRPr>
          </a:p>
        </p:txBody>
      </p:sp>
      <p:sp>
        <p:nvSpPr>
          <p:cNvPr id="17" name="Rettangolo 16"/>
          <p:cNvSpPr/>
          <p:nvPr/>
        </p:nvSpPr>
        <p:spPr>
          <a:xfrm>
            <a:off x="395536" y="1844823"/>
            <a:ext cx="8208911" cy="4909036"/>
          </a:xfrm>
          <a:prstGeom prst="rect">
            <a:avLst/>
          </a:prstGeom>
        </p:spPr>
        <p:txBody>
          <a:bodyPr wrap="square">
            <a:spAutoFit/>
          </a:bodyPr>
          <a:lstStyle/>
          <a:p>
            <a:pPr marL="360000" lvl="1" indent="-360000">
              <a:spcAft>
                <a:spcPts val="600"/>
              </a:spcAft>
              <a:buFont typeface="Wingdings" pitchFamily="2" charset="2"/>
              <a:buChar char="q"/>
            </a:pPr>
            <a:r>
              <a:rPr lang="it-IT" sz="2400" dirty="0" smtClean="0">
                <a:latin typeface="Century Gothic" pitchFamily="34" charset="0"/>
                <a:cs typeface="Times New Roman" pitchFamily="18" charset="0"/>
              </a:rPr>
              <a:t>Incontri con le comunità cattoliche degli immigrati nei luoghi dove s’incontrano e celebrano le liturgie;</a:t>
            </a:r>
          </a:p>
          <a:p>
            <a:pPr marL="360000" lvl="1" indent="-360000">
              <a:spcAft>
                <a:spcPts val="600"/>
              </a:spcAft>
              <a:buFont typeface="Wingdings" pitchFamily="2" charset="2"/>
              <a:buChar char="q"/>
            </a:pPr>
            <a:r>
              <a:rPr lang="it-IT" sz="2400" dirty="0" smtClean="0">
                <a:latin typeface="Century Gothic" pitchFamily="34" charset="0"/>
                <a:cs typeface="Times New Roman" pitchFamily="18" charset="0"/>
              </a:rPr>
              <a:t>Organizzazione della Festa diocesana dei cattolici immigrati;</a:t>
            </a:r>
          </a:p>
          <a:p>
            <a:pPr marL="360000" lvl="1" indent="-360000">
              <a:spcAft>
                <a:spcPts val="600"/>
              </a:spcAft>
              <a:buFont typeface="Wingdings" pitchFamily="2" charset="2"/>
              <a:buChar char="q"/>
            </a:pPr>
            <a:r>
              <a:rPr lang="it-IT" sz="2400" dirty="0" smtClean="0">
                <a:latin typeface="Century Gothic" pitchFamily="34" charset="0"/>
                <a:cs typeface="Times New Roman" pitchFamily="18" charset="0"/>
              </a:rPr>
              <a:t> Coinvolgimento delle comunità immigrate nell’animazione di alcuni momenti del pellegrinaggio diocesano al santuario mariano di Castelmonte ;</a:t>
            </a:r>
          </a:p>
          <a:p>
            <a:pPr marL="360000" lvl="1" indent="-360000">
              <a:spcAft>
                <a:spcPts val="600"/>
              </a:spcAft>
              <a:buFont typeface="Wingdings" pitchFamily="2" charset="2"/>
              <a:buChar char="q"/>
            </a:pPr>
            <a:r>
              <a:rPr lang="it-IT" sz="2400" dirty="0" smtClean="0">
                <a:latin typeface="Century Gothic" pitchFamily="34" charset="0"/>
                <a:cs typeface="Times New Roman" pitchFamily="18" charset="0"/>
              </a:rPr>
              <a:t> Partecipazione a convegni sui temi delle migrazioni portando il punto di vista della Chiesa</a:t>
            </a:r>
            <a:r>
              <a:rPr lang="it-IT" sz="2400" i="1" dirty="0" smtClean="0">
                <a:latin typeface="Century Gothic" pitchFamily="34" charset="0"/>
                <a:cs typeface="Times New Roman" pitchFamily="18" charset="0"/>
              </a:rPr>
              <a:t>;</a:t>
            </a:r>
            <a:endParaRPr lang="it-IT" sz="2400" dirty="0" smtClean="0">
              <a:latin typeface="Century Gothic" pitchFamily="34" charset="0"/>
              <a:cs typeface="Times New Roman" pitchFamily="18" charset="0"/>
            </a:endParaRPr>
          </a:p>
          <a:p>
            <a:pPr marL="0" lvl="1">
              <a:spcAft>
                <a:spcPts val="600"/>
              </a:spcAft>
            </a:pPr>
            <a:endParaRPr lang="it-IT" sz="2400" dirty="0">
              <a:latin typeface="Century Gothic" pitchFamily="34" charset="0"/>
              <a:cs typeface="Times New Roman" pitchFamily="18" charset="0"/>
            </a:endParaRPr>
          </a:p>
          <a:p>
            <a:pPr>
              <a:spcAft>
                <a:spcPts val="600"/>
              </a:spcAft>
            </a:pPr>
            <a:endParaRPr lang="it-IT" sz="2400" dirty="0" smtClean="0">
              <a:latin typeface="Century Gothic" pitchFamily="34" charset="0"/>
              <a:cs typeface="Times New Roman" pitchFamily="18" charset="0"/>
            </a:endParaRPr>
          </a:p>
        </p:txBody>
      </p:sp>
      <p:sp>
        <p:nvSpPr>
          <p:cNvPr id="19" name="Rettangolo 18"/>
          <p:cNvSpPr/>
          <p:nvPr/>
        </p:nvSpPr>
        <p:spPr>
          <a:xfrm>
            <a:off x="0" y="260648"/>
            <a:ext cx="9144000" cy="1368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smtClean="0">
                <a:latin typeface="Century Gothic" pitchFamily="34" charset="0"/>
                <a:cs typeface="Times New Roman" pitchFamily="18" charset="0"/>
              </a:rPr>
              <a:t>Iniziative pastorali</a:t>
            </a:r>
            <a:endParaRPr lang="it-IT" sz="4000" b="1" dirty="0">
              <a:latin typeface="Century Gothic" pitchFamily="34" charset="0"/>
              <a:cs typeface="Times New Roman" pitchFamily="18" charset="0"/>
            </a:endParaRPr>
          </a:p>
        </p:txBody>
      </p:sp>
      <p:sp>
        <p:nvSpPr>
          <p:cNvPr id="18" name="CasellaDiTesto 17"/>
          <p:cNvSpPr txBox="1"/>
          <p:nvPr/>
        </p:nvSpPr>
        <p:spPr>
          <a:xfrm flipH="1">
            <a:off x="5404803" y="5733256"/>
            <a:ext cx="2551573" cy="523220"/>
          </a:xfrm>
          <a:prstGeom prst="rect">
            <a:avLst/>
          </a:prstGeom>
          <a:noFill/>
        </p:spPr>
        <p:txBody>
          <a:bodyPr wrap="square" rtlCol="0">
            <a:spAutoFit/>
          </a:bodyPr>
          <a:lstStyle/>
          <a:p>
            <a:pPr algn="r"/>
            <a:r>
              <a:rPr lang="it-IT" sz="2800" dirty="0" smtClean="0">
                <a:latin typeface="Century Gothic" pitchFamily="34" charset="0"/>
              </a:rPr>
              <a:t>segue</a:t>
            </a:r>
            <a:endParaRPr lang="it-IT" sz="2800" dirty="0">
              <a:latin typeface="Century Gothic" pitchFamily="34" charset="0"/>
            </a:endParaRPr>
          </a:p>
        </p:txBody>
      </p:sp>
    </p:spTree>
    <p:extLst>
      <p:ext uri="{BB962C8B-B14F-4D97-AF65-F5344CB8AC3E}">
        <p14:creationId xmlns:p14="http://schemas.microsoft.com/office/powerpoint/2010/main" xmlns="" val="1782238055"/>
      </p:ext>
    </p:extLst>
  </p:cSld>
  <p:clrMapOvr>
    <a:masterClrMapping/>
  </p:clrMapOvr>
  <p:transition>
    <p:pull/>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6" name="Rettangolo 15"/>
          <p:cNvSpPr/>
          <p:nvPr/>
        </p:nvSpPr>
        <p:spPr>
          <a:xfrm>
            <a:off x="0" y="404664"/>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b="1" dirty="0">
              <a:latin typeface="Century Gothic" pitchFamily="34" charset="0"/>
              <a:cs typeface="Times New Roman" pitchFamily="18" charset="0"/>
            </a:endParaRPr>
          </a:p>
        </p:txBody>
      </p:sp>
      <p:sp>
        <p:nvSpPr>
          <p:cNvPr id="15" name="Rettangolo 14"/>
          <p:cNvSpPr/>
          <p:nvPr/>
        </p:nvSpPr>
        <p:spPr>
          <a:xfrm>
            <a:off x="755576" y="2132856"/>
            <a:ext cx="7488832" cy="461665"/>
          </a:xfrm>
          <a:prstGeom prst="rect">
            <a:avLst/>
          </a:prstGeom>
        </p:spPr>
        <p:txBody>
          <a:bodyPr wrap="square">
            <a:spAutoFit/>
          </a:bodyPr>
          <a:lstStyle/>
          <a:p>
            <a:endParaRPr lang="it-IT" sz="2400" dirty="0" smtClean="0">
              <a:latin typeface="Times New Roman" pitchFamily="18" charset="0"/>
              <a:cs typeface="Times New Roman" pitchFamily="18" charset="0"/>
            </a:endParaRPr>
          </a:p>
        </p:txBody>
      </p:sp>
      <p:sp>
        <p:nvSpPr>
          <p:cNvPr id="11" name="Rettangolo 10"/>
          <p:cNvSpPr/>
          <p:nvPr/>
        </p:nvSpPr>
        <p:spPr>
          <a:xfrm>
            <a:off x="611560" y="2274838"/>
            <a:ext cx="7776864" cy="939360"/>
          </a:xfrm>
          <a:prstGeom prst="rect">
            <a:avLst/>
          </a:prstGeom>
        </p:spPr>
        <p:txBody>
          <a:bodyPr wrap="square">
            <a:spAutoFit/>
          </a:bodyPr>
          <a:lstStyle/>
          <a:p>
            <a:pPr>
              <a:lnSpc>
                <a:spcPct val="200000"/>
              </a:lnSpc>
            </a:pPr>
            <a:endParaRPr lang="it-IT" sz="3200" b="1" i="1" dirty="0">
              <a:solidFill>
                <a:srgbClr val="7030A0"/>
              </a:solidFill>
            </a:endParaRPr>
          </a:p>
        </p:txBody>
      </p:sp>
      <p:sp>
        <p:nvSpPr>
          <p:cNvPr id="12" name="Rettangolo 11"/>
          <p:cNvSpPr/>
          <p:nvPr/>
        </p:nvSpPr>
        <p:spPr>
          <a:xfrm>
            <a:off x="611560" y="2204864"/>
            <a:ext cx="7776864" cy="461665"/>
          </a:xfrm>
          <a:prstGeom prst="rect">
            <a:avLst/>
          </a:prstGeom>
        </p:spPr>
        <p:txBody>
          <a:bodyPr wrap="square">
            <a:spAutoFit/>
          </a:bodyPr>
          <a:lstStyle/>
          <a:p>
            <a:pPr>
              <a:spcAft>
                <a:spcPts val="1200"/>
              </a:spcAft>
            </a:pPr>
            <a:endParaRPr lang="it-IT" sz="2400" i="1" dirty="0">
              <a:latin typeface="Times New Roman" pitchFamily="18" charset="0"/>
              <a:cs typeface="Times New Roman" pitchFamily="18" charset="0"/>
            </a:endParaRPr>
          </a:p>
        </p:txBody>
      </p:sp>
      <p:sp>
        <p:nvSpPr>
          <p:cNvPr id="14" name="Rettangolo 13"/>
          <p:cNvSpPr/>
          <p:nvPr/>
        </p:nvSpPr>
        <p:spPr>
          <a:xfrm>
            <a:off x="539552" y="2924944"/>
            <a:ext cx="7992888" cy="461665"/>
          </a:xfrm>
          <a:prstGeom prst="rect">
            <a:avLst/>
          </a:prstGeom>
        </p:spPr>
        <p:txBody>
          <a:bodyPr wrap="square">
            <a:spAutoFit/>
          </a:bodyPr>
          <a:lstStyle/>
          <a:p>
            <a:pPr>
              <a:spcAft>
                <a:spcPts val="1200"/>
              </a:spcAft>
            </a:pPr>
            <a:endParaRPr lang="it-IT" sz="2400" dirty="0">
              <a:latin typeface="Times New Roman" pitchFamily="18" charset="0"/>
              <a:cs typeface="Times New Roman" pitchFamily="18" charset="0"/>
            </a:endParaRPr>
          </a:p>
        </p:txBody>
      </p:sp>
      <p:sp>
        <p:nvSpPr>
          <p:cNvPr id="17" name="Rettangolo 16"/>
          <p:cNvSpPr/>
          <p:nvPr/>
        </p:nvSpPr>
        <p:spPr>
          <a:xfrm>
            <a:off x="467544" y="1628801"/>
            <a:ext cx="8064895" cy="4324261"/>
          </a:xfrm>
          <a:prstGeom prst="rect">
            <a:avLst/>
          </a:prstGeom>
        </p:spPr>
        <p:txBody>
          <a:bodyPr wrap="square">
            <a:spAutoFit/>
          </a:bodyPr>
          <a:lstStyle/>
          <a:p>
            <a:pPr marL="360000" lvl="1" indent="-360000">
              <a:spcAft>
                <a:spcPts val="1200"/>
              </a:spcAft>
            </a:pPr>
            <a:endParaRPr lang="it-IT" sz="2400" dirty="0" smtClean="0">
              <a:latin typeface="Century Gothic" pitchFamily="34" charset="0"/>
              <a:cs typeface="Times New Roman" pitchFamily="18" charset="0"/>
            </a:endParaRPr>
          </a:p>
          <a:p>
            <a:pPr marL="360000" lvl="1" indent="-360000">
              <a:spcAft>
                <a:spcPts val="1200"/>
              </a:spcAft>
              <a:buFont typeface="Wingdings" pitchFamily="2" charset="2"/>
              <a:buChar char="q"/>
            </a:pPr>
            <a:r>
              <a:rPr lang="it-IT" sz="2400" dirty="0" smtClean="0">
                <a:latin typeface="Century Gothic" pitchFamily="34" charset="0"/>
                <a:cs typeface="Times New Roman" pitchFamily="18" charset="0"/>
              </a:rPr>
              <a:t>Sensibilizzazione delle comunità cristiane in occasione della Giornata mondiale del migrante e del rifugiato;</a:t>
            </a:r>
          </a:p>
          <a:p>
            <a:pPr marL="360000" lvl="1" indent="-360000">
              <a:spcAft>
                <a:spcPts val="1200"/>
              </a:spcAft>
              <a:buFont typeface="Wingdings" pitchFamily="2" charset="2"/>
              <a:buChar char="q"/>
            </a:pPr>
            <a:r>
              <a:rPr lang="it-IT" sz="2400" dirty="0" smtClean="0">
                <a:latin typeface="Century Gothic" pitchFamily="34" charset="0"/>
                <a:cs typeface="Times New Roman" pitchFamily="18" charset="0"/>
              </a:rPr>
              <a:t>Diffusione degli orari e dei luoghi in cui si celebrano le Sante messe nelle diverse lingue</a:t>
            </a:r>
          </a:p>
          <a:p>
            <a:pPr marL="342900" lvl="1" indent="-342900">
              <a:spcAft>
                <a:spcPts val="600"/>
              </a:spcAft>
              <a:buFont typeface="Wingdings" panose="05000000000000000000" pitchFamily="2" charset="2"/>
              <a:buChar char="q"/>
            </a:pPr>
            <a:r>
              <a:rPr lang="it-IT" sz="2400" dirty="0" smtClean="0">
                <a:latin typeface="Century Gothic" pitchFamily="34" charset="0"/>
                <a:cs typeface="Times New Roman" pitchFamily="18" charset="0"/>
              </a:rPr>
              <a:t>Partecipazione al laboratorio «Comunità cristiana testimone ed accogliente» promossa dal </a:t>
            </a:r>
            <a:r>
              <a:rPr lang="it-IT" sz="2400" smtClean="0">
                <a:latin typeface="Century Gothic" pitchFamily="34" charset="0"/>
                <a:cs typeface="Times New Roman" pitchFamily="18" charset="0"/>
              </a:rPr>
              <a:t>Vicariato Urbano </a:t>
            </a:r>
            <a:r>
              <a:rPr lang="it-IT" sz="2400" dirty="0" smtClean="0">
                <a:latin typeface="Century Gothic" pitchFamily="34" charset="0"/>
                <a:cs typeface="Times New Roman" pitchFamily="18" charset="0"/>
              </a:rPr>
              <a:t>di Udine.</a:t>
            </a:r>
            <a:endParaRPr lang="it-IT" sz="2400" dirty="0">
              <a:latin typeface="Century Gothic" pitchFamily="34" charset="0"/>
              <a:cs typeface="Times New Roman" pitchFamily="18" charset="0"/>
            </a:endParaRPr>
          </a:p>
          <a:p>
            <a:pPr>
              <a:spcAft>
                <a:spcPts val="600"/>
              </a:spcAft>
            </a:pPr>
            <a:endParaRPr lang="it-IT" sz="2400" dirty="0" smtClean="0">
              <a:latin typeface="Century Gothic" pitchFamily="34" charset="0"/>
              <a:cs typeface="Times New Roman" pitchFamily="18" charset="0"/>
            </a:endParaRPr>
          </a:p>
        </p:txBody>
      </p:sp>
      <p:sp>
        <p:nvSpPr>
          <p:cNvPr id="19" name="Rettangolo 18"/>
          <p:cNvSpPr/>
          <p:nvPr/>
        </p:nvSpPr>
        <p:spPr>
          <a:xfrm>
            <a:off x="0" y="260648"/>
            <a:ext cx="9144000" cy="1368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smtClean="0">
                <a:latin typeface="Century Gothic" pitchFamily="34" charset="0"/>
                <a:cs typeface="Times New Roman" pitchFamily="18" charset="0"/>
              </a:rPr>
              <a:t>Iniziative pastorali</a:t>
            </a:r>
            <a:endParaRPr lang="it-IT" sz="4000" b="1" dirty="0">
              <a:latin typeface="Century Gothic" pitchFamily="34" charset="0"/>
              <a:cs typeface="Times New Roman" pitchFamily="18" charset="0"/>
            </a:endParaRPr>
          </a:p>
        </p:txBody>
      </p:sp>
    </p:spTree>
    <p:extLst>
      <p:ext uri="{BB962C8B-B14F-4D97-AF65-F5344CB8AC3E}">
        <p14:creationId xmlns:p14="http://schemas.microsoft.com/office/powerpoint/2010/main" xmlns="" val="1782238055"/>
      </p:ext>
    </p:extLst>
  </p:cSld>
  <p:clrMapOvr>
    <a:masterClrMapping/>
  </p:clrMapOvr>
  <p:transition>
    <p:pull/>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6" name="Rettangolo 15"/>
          <p:cNvSpPr/>
          <p:nvPr/>
        </p:nvSpPr>
        <p:spPr>
          <a:xfrm>
            <a:off x="0" y="404664"/>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b="1" dirty="0">
              <a:latin typeface="Century Gothic" pitchFamily="34" charset="0"/>
              <a:cs typeface="Times New Roman" pitchFamily="18" charset="0"/>
            </a:endParaRPr>
          </a:p>
        </p:txBody>
      </p:sp>
      <p:sp>
        <p:nvSpPr>
          <p:cNvPr id="15" name="Rettangolo 14"/>
          <p:cNvSpPr/>
          <p:nvPr/>
        </p:nvSpPr>
        <p:spPr>
          <a:xfrm>
            <a:off x="755576" y="2132856"/>
            <a:ext cx="7488832" cy="461665"/>
          </a:xfrm>
          <a:prstGeom prst="rect">
            <a:avLst/>
          </a:prstGeom>
        </p:spPr>
        <p:txBody>
          <a:bodyPr wrap="square">
            <a:spAutoFit/>
          </a:bodyPr>
          <a:lstStyle/>
          <a:p>
            <a:endParaRPr lang="it-IT" sz="2400" dirty="0" smtClean="0">
              <a:latin typeface="Times New Roman" pitchFamily="18" charset="0"/>
              <a:cs typeface="Times New Roman" pitchFamily="18" charset="0"/>
            </a:endParaRPr>
          </a:p>
        </p:txBody>
      </p:sp>
      <p:sp>
        <p:nvSpPr>
          <p:cNvPr id="11" name="Rettangolo 10"/>
          <p:cNvSpPr/>
          <p:nvPr/>
        </p:nvSpPr>
        <p:spPr>
          <a:xfrm>
            <a:off x="611560" y="2274838"/>
            <a:ext cx="7776864" cy="939360"/>
          </a:xfrm>
          <a:prstGeom prst="rect">
            <a:avLst/>
          </a:prstGeom>
        </p:spPr>
        <p:txBody>
          <a:bodyPr wrap="square">
            <a:spAutoFit/>
          </a:bodyPr>
          <a:lstStyle/>
          <a:p>
            <a:pPr>
              <a:lnSpc>
                <a:spcPct val="200000"/>
              </a:lnSpc>
            </a:pPr>
            <a:endParaRPr lang="it-IT" sz="3200" b="1" i="1" dirty="0">
              <a:solidFill>
                <a:srgbClr val="7030A0"/>
              </a:solidFill>
            </a:endParaRPr>
          </a:p>
        </p:txBody>
      </p:sp>
      <p:sp>
        <p:nvSpPr>
          <p:cNvPr id="12" name="Rettangolo 11"/>
          <p:cNvSpPr/>
          <p:nvPr/>
        </p:nvSpPr>
        <p:spPr>
          <a:xfrm>
            <a:off x="611560" y="2204864"/>
            <a:ext cx="7776864" cy="461665"/>
          </a:xfrm>
          <a:prstGeom prst="rect">
            <a:avLst/>
          </a:prstGeom>
        </p:spPr>
        <p:txBody>
          <a:bodyPr wrap="square">
            <a:spAutoFit/>
          </a:bodyPr>
          <a:lstStyle/>
          <a:p>
            <a:pPr>
              <a:spcAft>
                <a:spcPts val="1200"/>
              </a:spcAft>
            </a:pPr>
            <a:endParaRPr lang="it-IT" sz="2400" i="1" dirty="0">
              <a:latin typeface="Times New Roman" pitchFamily="18" charset="0"/>
              <a:cs typeface="Times New Roman" pitchFamily="18" charset="0"/>
            </a:endParaRPr>
          </a:p>
        </p:txBody>
      </p:sp>
      <p:sp>
        <p:nvSpPr>
          <p:cNvPr id="14" name="Rettangolo 13"/>
          <p:cNvSpPr/>
          <p:nvPr/>
        </p:nvSpPr>
        <p:spPr>
          <a:xfrm>
            <a:off x="539552" y="2924944"/>
            <a:ext cx="7992888" cy="461665"/>
          </a:xfrm>
          <a:prstGeom prst="rect">
            <a:avLst/>
          </a:prstGeom>
        </p:spPr>
        <p:txBody>
          <a:bodyPr wrap="square">
            <a:spAutoFit/>
          </a:bodyPr>
          <a:lstStyle/>
          <a:p>
            <a:pPr>
              <a:spcAft>
                <a:spcPts val="1200"/>
              </a:spcAft>
            </a:pPr>
            <a:endParaRPr lang="it-IT" sz="2400" dirty="0">
              <a:latin typeface="Times New Roman" pitchFamily="18" charset="0"/>
              <a:cs typeface="Times New Roman" pitchFamily="18" charset="0"/>
            </a:endParaRPr>
          </a:p>
        </p:txBody>
      </p:sp>
      <p:sp>
        <p:nvSpPr>
          <p:cNvPr id="17" name="Rettangolo 16"/>
          <p:cNvSpPr/>
          <p:nvPr/>
        </p:nvSpPr>
        <p:spPr>
          <a:xfrm>
            <a:off x="899591" y="1670025"/>
            <a:ext cx="7560841" cy="3847207"/>
          </a:xfrm>
          <a:prstGeom prst="rect">
            <a:avLst/>
          </a:prstGeom>
        </p:spPr>
        <p:txBody>
          <a:bodyPr wrap="square">
            <a:spAutoFit/>
          </a:bodyPr>
          <a:lstStyle/>
          <a:p>
            <a:pPr marL="360000" lvl="1" indent="-360000">
              <a:spcAft>
                <a:spcPts val="1200"/>
              </a:spcAft>
            </a:pPr>
            <a:endParaRPr lang="it-IT" sz="2800" dirty="0" smtClean="0">
              <a:latin typeface="Century Gothic" pitchFamily="34" charset="0"/>
              <a:cs typeface="Times New Roman" pitchFamily="18" charset="0"/>
            </a:endParaRPr>
          </a:p>
          <a:p>
            <a:pPr marL="360000" lvl="1" indent="-360000">
              <a:spcAft>
                <a:spcPts val="1200"/>
              </a:spcAft>
              <a:buFont typeface="Wingdings" pitchFamily="2" charset="2"/>
              <a:buChar char="q"/>
            </a:pPr>
            <a:r>
              <a:rPr lang="it-IT" sz="2800" dirty="0" smtClean="0">
                <a:latin typeface="Century Gothic" pitchFamily="34" charset="0"/>
                <a:cs typeface="Times New Roman" pitchFamily="18" charset="0"/>
              </a:rPr>
              <a:t>Presentazione dell’attività pastorale migratoria ai seminaristi -teologi del Seminario </a:t>
            </a:r>
            <a:r>
              <a:rPr lang="it-IT" sz="2800" dirty="0" err="1" smtClean="0">
                <a:latin typeface="Century Gothic" pitchFamily="34" charset="0"/>
                <a:cs typeface="Times New Roman" pitchFamily="18" charset="0"/>
              </a:rPr>
              <a:t>interdiocesano</a:t>
            </a:r>
            <a:r>
              <a:rPr lang="it-IT" sz="2800" dirty="0" smtClean="0">
                <a:latin typeface="Century Gothic" pitchFamily="34" charset="0"/>
                <a:cs typeface="Times New Roman" pitchFamily="18" charset="0"/>
              </a:rPr>
              <a:t> di Castellerio;</a:t>
            </a:r>
          </a:p>
          <a:p>
            <a:pPr marL="360000" indent="-342900">
              <a:spcAft>
                <a:spcPts val="1200"/>
              </a:spcAft>
              <a:buFont typeface="Wingdings" panose="05000000000000000000" pitchFamily="2" charset="2"/>
              <a:buChar char="q"/>
            </a:pPr>
            <a:r>
              <a:rPr lang="it-IT" sz="2800" dirty="0" smtClean="0">
                <a:latin typeface="Century Gothic" pitchFamily="34" charset="0"/>
                <a:cs typeface="Times New Roman" pitchFamily="18" charset="0"/>
              </a:rPr>
              <a:t>Interventi sui mass-media diocesani per dare informazione sulle iniziative pastorali diocesane o su altri aspetti della realtà migratoria.</a:t>
            </a:r>
          </a:p>
        </p:txBody>
      </p:sp>
      <p:sp>
        <p:nvSpPr>
          <p:cNvPr id="19" name="Rettangolo 18"/>
          <p:cNvSpPr/>
          <p:nvPr/>
        </p:nvSpPr>
        <p:spPr>
          <a:xfrm>
            <a:off x="0" y="260648"/>
            <a:ext cx="9144000" cy="1368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smtClean="0">
                <a:latin typeface="Century Gothic" pitchFamily="34" charset="0"/>
                <a:cs typeface="Times New Roman" pitchFamily="18" charset="0"/>
              </a:rPr>
              <a:t>Iniziative pastorali</a:t>
            </a:r>
            <a:endParaRPr lang="it-IT" sz="4000" b="1" dirty="0">
              <a:latin typeface="Century Gothic" pitchFamily="34" charset="0"/>
              <a:cs typeface="Times New Roman" pitchFamily="18" charset="0"/>
            </a:endParaRPr>
          </a:p>
        </p:txBody>
      </p:sp>
    </p:spTree>
    <p:extLst>
      <p:ext uri="{BB962C8B-B14F-4D97-AF65-F5344CB8AC3E}">
        <p14:creationId xmlns:p14="http://schemas.microsoft.com/office/powerpoint/2010/main" xmlns="" val="4255693573"/>
      </p:ext>
    </p:extLst>
  </p:cSld>
  <p:clrMapOvr>
    <a:masterClrMapping/>
  </p:clrMapOvr>
  <p:transition>
    <p:pull/>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6" name="Rettangolo 15"/>
          <p:cNvSpPr/>
          <p:nvPr/>
        </p:nvSpPr>
        <p:spPr>
          <a:xfrm>
            <a:off x="0" y="404664"/>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b="1" dirty="0">
              <a:latin typeface="Century Gothic" pitchFamily="34" charset="0"/>
              <a:cs typeface="Times New Roman" pitchFamily="18" charset="0"/>
            </a:endParaRPr>
          </a:p>
        </p:txBody>
      </p:sp>
      <p:sp>
        <p:nvSpPr>
          <p:cNvPr id="15" name="Rettangolo 14"/>
          <p:cNvSpPr/>
          <p:nvPr/>
        </p:nvSpPr>
        <p:spPr>
          <a:xfrm>
            <a:off x="755576" y="2132856"/>
            <a:ext cx="7488832" cy="461665"/>
          </a:xfrm>
          <a:prstGeom prst="rect">
            <a:avLst/>
          </a:prstGeom>
        </p:spPr>
        <p:txBody>
          <a:bodyPr wrap="square">
            <a:spAutoFit/>
          </a:bodyPr>
          <a:lstStyle/>
          <a:p>
            <a:endParaRPr lang="it-IT" sz="2400" dirty="0" smtClean="0">
              <a:latin typeface="Times New Roman" pitchFamily="18" charset="0"/>
              <a:cs typeface="Times New Roman" pitchFamily="18" charset="0"/>
            </a:endParaRPr>
          </a:p>
        </p:txBody>
      </p:sp>
      <p:sp>
        <p:nvSpPr>
          <p:cNvPr id="11" name="Rettangolo 10"/>
          <p:cNvSpPr/>
          <p:nvPr/>
        </p:nvSpPr>
        <p:spPr>
          <a:xfrm>
            <a:off x="611560" y="2274838"/>
            <a:ext cx="7776864" cy="939360"/>
          </a:xfrm>
          <a:prstGeom prst="rect">
            <a:avLst/>
          </a:prstGeom>
        </p:spPr>
        <p:txBody>
          <a:bodyPr wrap="square">
            <a:spAutoFit/>
          </a:bodyPr>
          <a:lstStyle/>
          <a:p>
            <a:pPr>
              <a:lnSpc>
                <a:spcPct val="200000"/>
              </a:lnSpc>
            </a:pPr>
            <a:endParaRPr lang="it-IT" sz="3200" b="1" i="1" dirty="0">
              <a:solidFill>
                <a:srgbClr val="7030A0"/>
              </a:solidFill>
            </a:endParaRPr>
          </a:p>
        </p:txBody>
      </p:sp>
      <p:sp>
        <p:nvSpPr>
          <p:cNvPr id="12" name="Rettangolo 11"/>
          <p:cNvSpPr/>
          <p:nvPr/>
        </p:nvSpPr>
        <p:spPr>
          <a:xfrm>
            <a:off x="611560" y="2204864"/>
            <a:ext cx="7776864" cy="461665"/>
          </a:xfrm>
          <a:prstGeom prst="rect">
            <a:avLst/>
          </a:prstGeom>
        </p:spPr>
        <p:txBody>
          <a:bodyPr wrap="square">
            <a:spAutoFit/>
          </a:bodyPr>
          <a:lstStyle/>
          <a:p>
            <a:pPr>
              <a:spcAft>
                <a:spcPts val="1200"/>
              </a:spcAft>
            </a:pPr>
            <a:endParaRPr lang="it-IT" sz="2400" i="1" dirty="0">
              <a:latin typeface="Times New Roman" pitchFamily="18" charset="0"/>
              <a:cs typeface="Times New Roman" pitchFamily="18" charset="0"/>
            </a:endParaRPr>
          </a:p>
        </p:txBody>
      </p:sp>
      <p:sp>
        <p:nvSpPr>
          <p:cNvPr id="14" name="Rettangolo 13"/>
          <p:cNvSpPr/>
          <p:nvPr/>
        </p:nvSpPr>
        <p:spPr>
          <a:xfrm>
            <a:off x="539552" y="2924944"/>
            <a:ext cx="7992888" cy="461665"/>
          </a:xfrm>
          <a:prstGeom prst="rect">
            <a:avLst/>
          </a:prstGeom>
        </p:spPr>
        <p:txBody>
          <a:bodyPr wrap="square">
            <a:spAutoFit/>
          </a:bodyPr>
          <a:lstStyle/>
          <a:p>
            <a:pPr>
              <a:spcAft>
                <a:spcPts val="1200"/>
              </a:spcAft>
            </a:pPr>
            <a:endParaRPr lang="it-IT" sz="2400" dirty="0">
              <a:latin typeface="Times New Roman" pitchFamily="18" charset="0"/>
              <a:cs typeface="Times New Roman" pitchFamily="18" charset="0"/>
            </a:endParaRPr>
          </a:p>
        </p:txBody>
      </p:sp>
      <p:sp>
        <p:nvSpPr>
          <p:cNvPr id="17" name="Rettangolo 16"/>
          <p:cNvSpPr/>
          <p:nvPr/>
        </p:nvSpPr>
        <p:spPr>
          <a:xfrm>
            <a:off x="539552" y="1917987"/>
            <a:ext cx="8208912" cy="4555093"/>
          </a:xfrm>
          <a:prstGeom prst="rect">
            <a:avLst/>
          </a:prstGeom>
        </p:spPr>
        <p:txBody>
          <a:bodyPr wrap="square">
            <a:spAutoFit/>
          </a:bodyPr>
          <a:lstStyle/>
          <a:p>
            <a:pPr marL="360000" lvl="1" indent="-360000">
              <a:spcAft>
                <a:spcPts val="1200"/>
              </a:spcAft>
              <a:buFont typeface="Wingdings" pitchFamily="2" charset="2"/>
              <a:buChar char="q"/>
            </a:pPr>
            <a:r>
              <a:rPr lang="it-IT" sz="2600" dirty="0" smtClean="0">
                <a:latin typeface="Century Gothic" pitchFamily="34" charset="0"/>
                <a:cs typeface="Times New Roman" pitchFamily="18" charset="0"/>
              </a:rPr>
              <a:t>Consolidare le strutture della pastorale migratoria, in particolare della Commissione diocesana;</a:t>
            </a:r>
          </a:p>
          <a:p>
            <a:pPr marL="360000" lvl="1" indent="-360000">
              <a:spcAft>
                <a:spcPts val="1200"/>
              </a:spcAft>
              <a:buFont typeface="Wingdings" pitchFamily="2" charset="2"/>
              <a:buChar char="q"/>
            </a:pPr>
            <a:r>
              <a:rPr lang="it-IT" sz="2600" dirty="0" smtClean="0">
                <a:latin typeface="Century Gothic" pitchFamily="34" charset="0"/>
                <a:cs typeface="Times New Roman" pitchFamily="18" charset="0"/>
              </a:rPr>
              <a:t>Presentare l’attività dell’Ufficio </a:t>
            </a:r>
            <a:r>
              <a:rPr lang="it-IT" sz="2600" i="1" dirty="0" err="1" smtClean="0">
                <a:latin typeface="Century Gothic" pitchFamily="34" charset="0"/>
                <a:cs typeface="Times New Roman" pitchFamily="18" charset="0"/>
              </a:rPr>
              <a:t>Migrantes</a:t>
            </a:r>
            <a:r>
              <a:rPr lang="it-IT" sz="2600" dirty="0" smtClean="0">
                <a:latin typeface="Century Gothic" pitchFamily="34" charset="0"/>
                <a:cs typeface="Times New Roman" pitchFamily="18" charset="0"/>
              </a:rPr>
              <a:t> alle comunità cristiane toccate maggiormente dal fenomeno migratorio;</a:t>
            </a:r>
          </a:p>
          <a:p>
            <a:pPr marL="360000" lvl="1" indent="-360000">
              <a:spcAft>
                <a:spcPts val="1200"/>
              </a:spcAft>
              <a:buFont typeface="Wingdings" pitchFamily="2" charset="2"/>
              <a:buChar char="q"/>
            </a:pPr>
            <a:r>
              <a:rPr lang="it-IT" sz="2600" dirty="0" smtClean="0">
                <a:latin typeface="Century Gothic" pitchFamily="34" charset="0"/>
                <a:cs typeface="Times New Roman" pitchFamily="18" charset="0"/>
              </a:rPr>
              <a:t>Censire le buone pratiche di ascolto, di solidarietà, interazione e comunione con gli immigrati.</a:t>
            </a:r>
            <a:endParaRPr lang="it-IT" sz="2600" b="1" dirty="0" smtClean="0">
              <a:latin typeface="Century Gothic" pitchFamily="34" charset="0"/>
              <a:cs typeface="Times New Roman" pitchFamily="18" charset="0"/>
            </a:endParaRPr>
          </a:p>
          <a:p>
            <a:pPr marL="17100" algn="r">
              <a:spcAft>
                <a:spcPts val="1200"/>
              </a:spcAft>
            </a:pPr>
            <a:r>
              <a:rPr lang="it-IT" sz="2600" dirty="0" smtClean="0">
                <a:latin typeface="Century Gothic" pitchFamily="34" charset="0"/>
                <a:cs typeface="Times New Roman" pitchFamily="18" charset="0"/>
              </a:rPr>
              <a:t>segue</a:t>
            </a:r>
          </a:p>
        </p:txBody>
      </p:sp>
      <p:sp>
        <p:nvSpPr>
          <p:cNvPr id="19" name="Rettangolo 18"/>
          <p:cNvSpPr/>
          <p:nvPr/>
        </p:nvSpPr>
        <p:spPr>
          <a:xfrm>
            <a:off x="0" y="260648"/>
            <a:ext cx="9144000" cy="1368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smtClean="0">
                <a:latin typeface="Century Gothic" pitchFamily="34" charset="0"/>
                <a:cs typeface="Times New Roman" pitchFamily="18" charset="0"/>
              </a:rPr>
              <a:t>Prospettive future</a:t>
            </a:r>
            <a:endParaRPr lang="it-IT" sz="4000" b="1" dirty="0">
              <a:latin typeface="Century Gothic" pitchFamily="34" charset="0"/>
              <a:cs typeface="Times New Roman" pitchFamily="18" charset="0"/>
            </a:endParaRPr>
          </a:p>
        </p:txBody>
      </p:sp>
    </p:spTree>
    <p:extLst>
      <p:ext uri="{BB962C8B-B14F-4D97-AF65-F5344CB8AC3E}">
        <p14:creationId xmlns:p14="http://schemas.microsoft.com/office/powerpoint/2010/main" xmlns="" val="4067845433"/>
      </p:ext>
    </p:extLst>
  </p:cSld>
  <p:clrMapOvr>
    <a:masterClrMapping/>
  </p:clrMapOvr>
  <p:transition>
    <p:pull/>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6" name="Rettangolo 15"/>
          <p:cNvSpPr/>
          <p:nvPr/>
        </p:nvSpPr>
        <p:spPr>
          <a:xfrm>
            <a:off x="0" y="404664"/>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b="1" dirty="0">
              <a:latin typeface="Century Gothic" pitchFamily="34" charset="0"/>
              <a:cs typeface="Times New Roman" pitchFamily="18" charset="0"/>
            </a:endParaRPr>
          </a:p>
        </p:txBody>
      </p:sp>
      <p:sp>
        <p:nvSpPr>
          <p:cNvPr id="15" name="Rettangolo 14"/>
          <p:cNvSpPr/>
          <p:nvPr/>
        </p:nvSpPr>
        <p:spPr>
          <a:xfrm>
            <a:off x="755576" y="2132856"/>
            <a:ext cx="7488832" cy="461665"/>
          </a:xfrm>
          <a:prstGeom prst="rect">
            <a:avLst/>
          </a:prstGeom>
        </p:spPr>
        <p:txBody>
          <a:bodyPr wrap="square">
            <a:spAutoFit/>
          </a:bodyPr>
          <a:lstStyle/>
          <a:p>
            <a:endParaRPr lang="it-IT" sz="2400" dirty="0" smtClean="0">
              <a:latin typeface="Times New Roman" pitchFamily="18" charset="0"/>
              <a:cs typeface="Times New Roman" pitchFamily="18" charset="0"/>
            </a:endParaRPr>
          </a:p>
        </p:txBody>
      </p:sp>
      <p:sp>
        <p:nvSpPr>
          <p:cNvPr id="11" name="Rettangolo 10"/>
          <p:cNvSpPr/>
          <p:nvPr/>
        </p:nvSpPr>
        <p:spPr>
          <a:xfrm>
            <a:off x="611560" y="2274838"/>
            <a:ext cx="7776864" cy="939360"/>
          </a:xfrm>
          <a:prstGeom prst="rect">
            <a:avLst/>
          </a:prstGeom>
        </p:spPr>
        <p:txBody>
          <a:bodyPr wrap="square">
            <a:spAutoFit/>
          </a:bodyPr>
          <a:lstStyle/>
          <a:p>
            <a:pPr>
              <a:lnSpc>
                <a:spcPct val="200000"/>
              </a:lnSpc>
            </a:pPr>
            <a:endParaRPr lang="it-IT" sz="3200" b="1" i="1" dirty="0">
              <a:solidFill>
                <a:srgbClr val="7030A0"/>
              </a:solidFill>
            </a:endParaRPr>
          </a:p>
        </p:txBody>
      </p:sp>
      <p:sp>
        <p:nvSpPr>
          <p:cNvPr id="12" name="Rettangolo 11"/>
          <p:cNvSpPr/>
          <p:nvPr/>
        </p:nvSpPr>
        <p:spPr>
          <a:xfrm>
            <a:off x="611560" y="2204864"/>
            <a:ext cx="7776864" cy="461665"/>
          </a:xfrm>
          <a:prstGeom prst="rect">
            <a:avLst/>
          </a:prstGeom>
        </p:spPr>
        <p:txBody>
          <a:bodyPr wrap="square">
            <a:spAutoFit/>
          </a:bodyPr>
          <a:lstStyle/>
          <a:p>
            <a:pPr>
              <a:spcAft>
                <a:spcPts val="1200"/>
              </a:spcAft>
            </a:pPr>
            <a:endParaRPr lang="it-IT" sz="2400" i="1" dirty="0">
              <a:latin typeface="Times New Roman" pitchFamily="18" charset="0"/>
              <a:cs typeface="Times New Roman" pitchFamily="18" charset="0"/>
            </a:endParaRPr>
          </a:p>
        </p:txBody>
      </p:sp>
      <p:sp>
        <p:nvSpPr>
          <p:cNvPr id="14" name="Rettangolo 13"/>
          <p:cNvSpPr/>
          <p:nvPr/>
        </p:nvSpPr>
        <p:spPr>
          <a:xfrm>
            <a:off x="539552" y="2924944"/>
            <a:ext cx="7992888" cy="461665"/>
          </a:xfrm>
          <a:prstGeom prst="rect">
            <a:avLst/>
          </a:prstGeom>
        </p:spPr>
        <p:txBody>
          <a:bodyPr wrap="square">
            <a:spAutoFit/>
          </a:bodyPr>
          <a:lstStyle/>
          <a:p>
            <a:pPr>
              <a:spcAft>
                <a:spcPts val="1200"/>
              </a:spcAft>
            </a:pPr>
            <a:endParaRPr lang="it-IT" sz="2400" dirty="0">
              <a:latin typeface="Times New Roman" pitchFamily="18" charset="0"/>
              <a:cs typeface="Times New Roman" pitchFamily="18" charset="0"/>
            </a:endParaRPr>
          </a:p>
        </p:txBody>
      </p:sp>
      <p:sp>
        <p:nvSpPr>
          <p:cNvPr id="17" name="Rettangolo 16"/>
          <p:cNvSpPr/>
          <p:nvPr/>
        </p:nvSpPr>
        <p:spPr>
          <a:xfrm>
            <a:off x="467545" y="1628801"/>
            <a:ext cx="8208912" cy="4801314"/>
          </a:xfrm>
          <a:prstGeom prst="rect">
            <a:avLst/>
          </a:prstGeom>
        </p:spPr>
        <p:txBody>
          <a:bodyPr wrap="square">
            <a:spAutoFit/>
          </a:bodyPr>
          <a:lstStyle/>
          <a:p>
            <a:pPr marL="360000" lvl="1" indent="-360000">
              <a:spcAft>
                <a:spcPts val="1200"/>
              </a:spcAft>
              <a:buFont typeface="Wingdings" pitchFamily="2" charset="2"/>
              <a:buChar char="q"/>
            </a:pPr>
            <a:endParaRPr lang="it-IT" sz="2800" dirty="0" smtClean="0">
              <a:latin typeface="Century Gothic" pitchFamily="34" charset="0"/>
              <a:cs typeface="Times New Roman" pitchFamily="18" charset="0"/>
            </a:endParaRPr>
          </a:p>
          <a:p>
            <a:pPr marL="360000" lvl="1" indent="-360000">
              <a:spcAft>
                <a:spcPts val="1200"/>
              </a:spcAft>
              <a:buFont typeface="Wingdings" pitchFamily="2" charset="2"/>
              <a:buChar char="q"/>
            </a:pPr>
            <a:r>
              <a:rPr lang="it-IT" sz="2800" dirty="0" smtClean="0">
                <a:latin typeface="Century Gothic" pitchFamily="34" charset="0"/>
                <a:cs typeface="Times New Roman" pitchFamily="18" charset="0"/>
              </a:rPr>
              <a:t>Rafforzare l’azione pastorale per far vivere in ogni parrocchia la Giornata mondiale delle migrazioni nel segno della corresponsabilità verso i fratelli immigrati;</a:t>
            </a:r>
          </a:p>
          <a:p>
            <a:pPr marL="360000" lvl="1" indent="-360000">
              <a:spcAft>
                <a:spcPts val="1200"/>
              </a:spcAft>
              <a:buFont typeface="Wingdings" pitchFamily="2" charset="2"/>
              <a:buChar char="q"/>
            </a:pPr>
            <a:r>
              <a:rPr lang="it-IT" sz="2800" dirty="0" smtClean="0">
                <a:latin typeface="Century Gothic" pitchFamily="34" charset="0"/>
                <a:cs typeface="Times New Roman" pitchFamily="18" charset="0"/>
              </a:rPr>
              <a:t>Consolidare la Festa diocesana degli immigrati cattolici con l’Arcivescovo per favorire l’incontro degli immigrati tra loro e con gli italiani.</a:t>
            </a:r>
          </a:p>
          <a:p>
            <a:pPr marL="360000" indent="-342900">
              <a:spcAft>
                <a:spcPts val="1200"/>
              </a:spcAft>
              <a:buFont typeface="Wingdings" panose="05000000000000000000" pitchFamily="2" charset="2"/>
              <a:buChar char="q"/>
            </a:pPr>
            <a:endParaRPr lang="it-IT" sz="2400" dirty="0" smtClean="0">
              <a:latin typeface="Century Gothic" pitchFamily="34" charset="0"/>
              <a:cs typeface="Times New Roman" pitchFamily="18" charset="0"/>
            </a:endParaRPr>
          </a:p>
        </p:txBody>
      </p:sp>
      <p:sp>
        <p:nvSpPr>
          <p:cNvPr id="19" name="Rettangolo 18"/>
          <p:cNvSpPr/>
          <p:nvPr/>
        </p:nvSpPr>
        <p:spPr>
          <a:xfrm>
            <a:off x="0" y="260648"/>
            <a:ext cx="9144000" cy="1368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smtClean="0">
                <a:latin typeface="Century Gothic" pitchFamily="34" charset="0"/>
                <a:cs typeface="Times New Roman" pitchFamily="18" charset="0"/>
              </a:rPr>
              <a:t>Prospettive future</a:t>
            </a:r>
            <a:endParaRPr lang="it-IT" sz="4000" b="1" dirty="0">
              <a:latin typeface="Century Gothic" pitchFamily="34" charset="0"/>
              <a:cs typeface="Times New Roman" pitchFamily="18" charset="0"/>
            </a:endParaRPr>
          </a:p>
        </p:txBody>
      </p:sp>
    </p:spTree>
    <p:extLst>
      <p:ext uri="{BB962C8B-B14F-4D97-AF65-F5344CB8AC3E}">
        <p14:creationId xmlns:p14="http://schemas.microsoft.com/office/powerpoint/2010/main" xmlns="" val="292809261"/>
      </p:ext>
    </p:extLst>
  </p:cSld>
  <p:clrMapOvr>
    <a:masterClrMapping/>
  </p:clrMapOvr>
  <p:transition>
    <p:pull/>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6" name="Rettangolo 15"/>
          <p:cNvSpPr/>
          <p:nvPr/>
        </p:nvSpPr>
        <p:spPr>
          <a:xfrm>
            <a:off x="0" y="404664"/>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b="1" dirty="0">
              <a:latin typeface="Century Gothic" pitchFamily="34" charset="0"/>
              <a:cs typeface="Times New Roman" pitchFamily="18" charset="0"/>
            </a:endParaRPr>
          </a:p>
        </p:txBody>
      </p:sp>
      <p:sp>
        <p:nvSpPr>
          <p:cNvPr id="15" name="Rettangolo 14"/>
          <p:cNvSpPr/>
          <p:nvPr/>
        </p:nvSpPr>
        <p:spPr>
          <a:xfrm>
            <a:off x="755576" y="2132856"/>
            <a:ext cx="7488832" cy="461665"/>
          </a:xfrm>
          <a:prstGeom prst="rect">
            <a:avLst/>
          </a:prstGeom>
        </p:spPr>
        <p:txBody>
          <a:bodyPr wrap="square">
            <a:spAutoFit/>
          </a:bodyPr>
          <a:lstStyle/>
          <a:p>
            <a:endParaRPr lang="it-IT" sz="2400" dirty="0" smtClean="0">
              <a:latin typeface="Times New Roman" pitchFamily="18" charset="0"/>
              <a:cs typeface="Times New Roman" pitchFamily="18" charset="0"/>
            </a:endParaRPr>
          </a:p>
        </p:txBody>
      </p:sp>
      <p:sp>
        <p:nvSpPr>
          <p:cNvPr id="11" name="Rettangolo 10"/>
          <p:cNvSpPr/>
          <p:nvPr/>
        </p:nvSpPr>
        <p:spPr>
          <a:xfrm>
            <a:off x="611560" y="2274838"/>
            <a:ext cx="7776864" cy="939360"/>
          </a:xfrm>
          <a:prstGeom prst="rect">
            <a:avLst/>
          </a:prstGeom>
        </p:spPr>
        <p:txBody>
          <a:bodyPr wrap="square">
            <a:spAutoFit/>
          </a:bodyPr>
          <a:lstStyle/>
          <a:p>
            <a:pPr>
              <a:lnSpc>
                <a:spcPct val="200000"/>
              </a:lnSpc>
            </a:pPr>
            <a:endParaRPr lang="it-IT" sz="3200" b="1" i="1" dirty="0">
              <a:solidFill>
                <a:srgbClr val="7030A0"/>
              </a:solidFill>
            </a:endParaRPr>
          </a:p>
        </p:txBody>
      </p:sp>
      <p:sp>
        <p:nvSpPr>
          <p:cNvPr id="12" name="Rettangolo 11"/>
          <p:cNvSpPr/>
          <p:nvPr/>
        </p:nvSpPr>
        <p:spPr>
          <a:xfrm>
            <a:off x="611560" y="2204864"/>
            <a:ext cx="7776864" cy="461665"/>
          </a:xfrm>
          <a:prstGeom prst="rect">
            <a:avLst/>
          </a:prstGeom>
        </p:spPr>
        <p:txBody>
          <a:bodyPr wrap="square">
            <a:spAutoFit/>
          </a:bodyPr>
          <a:lstStyle/>
          <a:p>
            <a:pPr>
              <a:spcAft>
                <a:spcPts val="1200"/>
              </a:spcAft>
            </a:pPr>
            <a:endParaRPr lang="it-IT" sz="2400" i="1" dirty="0">
              <a:latin typeface="Times New Roman" pitchFamily="18" charset="0"/>
              <a:cs typeface="Times New Roman" pitchFamily="18" charset="0"/>
            </a:endParaRPr>
          </a:p>
        </p:txBody>
      </p:sp>
      <p:sp>
        <p:nvSpPr>
          <p:cNvPr id="14" name="Rettangolo 13"/>
          <p:cNvSpPr/>
          <p:nvPr/>
        </p:nvSpPr>
        <p:spPr>
          <a:xfrm>
            <a:off x="539552" y="2924944"/>
            <a:ext cx="7992888" cy="461665"/>
          </a:xfrm>
          <a:prstGeom prst="rect">
            <a:avLst/>
          </a:prstGeom>
        </p:spPr>
        <p:txBody>
          <a:bodyPr wrap="square">
            <a:spAutoFit/>
          </a:bodyPr>
          <a:lstStyle/>
          <a:p>
            <a:pPr>
              <a:spcAft>
                <a:spcPts val="1200"/>
              </a:spcAft>
            </a:pPr>
            <a:endParaRPr lang="it-IT" sz="2400" dirty="0">
              <a:latin typeface="Times New Roman" pitchFamily="18" charset="0"/>
              <a:cs typeface="Times New Roman" pitchFamily="18" charset="0"/>
            </a:endParaRPr>
          </a:p>
        </p:txBody>
      </p:sp>
      <p:sp>
        <p:nvSpPr>
          <p:cNvPr id="17" name="Rettangolo 16"/>
          <p:cNvSpPr/>
          <p:nvPr/>
        </p:nvSpPr>
        <p:spPr>
          <a:xfrm>
            <a:off x="539552" y="1947604"/>
            <a:ext cx="8136904" cy="3785652"/>
          </a:xfrm>
          <a:prstGeom prst="rect">
            <a:avLst/>
          </a:prstGeom>
        </p:spPr>
        <p:txBody>
          <a:bodyPr wrap="square">
            <a:spAutoFit/>
          </a:bodyPr>
          <a:lstStyle/>
          <a:p>
            <a:pPr marL="360000" lvl="1" indent="-360000">
              <a:spcAft>
                <a:spcPts val="1200"/>
              </a:spcAft>
              <a:buFont typeface="Wingdings" pitchFamily="2" charset="2"/>
              <a:buChar char="q"/>
            </a:pPr>
            <a:r>
              <a:rPr lang="it-IT" sz="2800" dirty="0" smtClean="0">
                <a:latin typeface="Century Gothic" pitchFamily="34" charset="0"/>
                <a:cs typeface="Times New Roman" pitchFamily="18" charset="0"/>
              </a:rPr>
              <a:t>La presenza degli immigrati nella Chiesa diocesana è una sfida che mette alla prova le nostre forze e la nostra vitalità di fede;</a:t>
            </a:r>
          </a:p>
          <a:p>
            <a:pPr marL="360000" lvl="1" indent="-360000">
              <a:spcAft>
                <a:spcPts val="1200"/>
              </a:spcAft>
              <a:buFont typeface="Wingdings" pitchFamily="2" charset="2"/>
              <a:buChar char="q"/>
            </a:pPr>
            <a:r>
              <a:rPr lang="it-IT" sz="2800" dirty="0" smtClean="0">
                <a:latin typeface="Century Gothic" pitchFamily="34" charset="0"/>
                <a:cs typeface="Times New Roman" pitchFamily="18" charset="0"/>
              </a:rPr>
              <a:t>La sfida va accettata come occasione di conversione e di rinnovamento, quasi una grazia speciale;</a:t>
            </a:r>
          </a:p>
          <a:p>
            <a:pPr marL="17100" algn="r">
              <a:spcAft>
                <a:spcPts val="1200"/>
              </a:spcAft>
            </a:pPr>
            <a:r>
              <a:rPr lang="it-IT" sz="2400" dirty="0" smtClean="0">
                <a:latin typeface="Century Gothic" pitchFamily="34" charset="0"/>
                <a:cs typeface="Times New Roman" pitchFamily="18" charset="0"/>
              </a:rPr>
              <a:t>segue</a:t>
            </a:r>
          </a:p>
        </p:txBody>
      </p:sp>
      <p:sp>
        <p:nvSpPr>
          <p:cNvPr id="19" name="Rettangolo 18"/>
          <p:cNvSpPr/>
          <p:nvPr/>
        </p:nvSpPr>
        <p:spPr>
          <a:xfrm>
            <a:off x="0" y="260648"/>
            <a:ext cx="9144000" cy="1368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smtClean="0">
                <a:latin typeface="Century Gothic" pitchFamily="34" charset="0"/>
                <a:cs typeface="Times New Roman" pitchFamily="18" charset="0"/>
              </a:rPr>
              <a:t>Conclusioni</a:t>
            </a:r>
            <a:endParaRPr lang="it-IT" sz="4000" b="1" dirty="0">
              <a:latin typeface="Century Gothic" pitchFamily="34" charset="0"/>
              <a:cs typeface="Times New Roman" pitchFamily="18" charset="0"/>
            </a:endParaRPr>
          </a:p>
        </p:txBody>
      </p:sp>
    </p:spTree>
    <p:extLst>
      <p:ext uri="{BB962C8B-B14F-4D97-AF65-F5344CB8AC3E}">
        <p14:creationId xmlns:p14="http://schemas.microsoft.com/office/powerpoint/2010/main" xmlns="" val="47102410"/>
      </p:ext>
    </p:extLst>
  </p:cSld>
  <p:clrMapOvr>
    <a:masterClrMapping/>
  </p:clrMapOvr>
  <p:transition>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332656"/>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latin typeface="Century Gothic" pitchFamily="34" charset="0"/>
                <a:cs typeface="Times New Roman" pitchFamily="18" charset="0"/>
              </a:rPr>
              <a:t>ACCOGLIENZA NELL’OTTICA CRISTIANA</a:t>
            </a:r>
            <a:endParaRPr lang="it-IT" sz="3600" b="1" dirty="0">
              <a:latin typeface="Century Gothic" pitchFamily="34" charset="0"/>
              <a:cs typeface="Times New Roman" pitchFamily="18" charset="0"/>
            </a:endParaRPr>
          </a:p>
        </p:txBody>
      </p:sp>
      <p:sp>
        <p:nvSpPr>
          <p:cNvPr id="8" name="CasellaDiTesto 7"/>
          <p:cNvSpPr txBox="1"/>
          <p:nvPr/>
        </p:nvSpPr>
        <p:spPr>
          <a:xfrm>
            <a:off x="611560" y="1916832"/>
            <a:ext cx="8532440" cy="584775"/>
          </a:xfrm>
          <a:prstGeom prst="rect">
            <a:avLst/>
          </a:prstGeom>
          <a:noFill/>
        </p:spPr>
        <p:txBody>
          <a:bodyPr wrap="square" rtlCol="0">
            <a:spAutoFit/>
          </a:bodyPr>
          <a:lstStyle/>
          <a:p>
            <a:r>
              <a:rPr lang="it-IT" sz="3200" b="1" dirty="0" smtClean="0">
                <a:solidFill>
                  <a:srgbClr val="7030A0"/>
                </a:solidFill>
                <a:latin typeface="Century Gothic" pitchFamily="34" charset="0"/>
                <a:cs typeface="Times New Roman" pitchFamily="18" charset="0"/>
              </a:rPr>
              <a:t>Le molteplici dimensioni dell’accoglienza</a:t>
            </a:r>
            <a:endParaRPr lang="it-IT" sz="3200" b="1" dirty="0">
              <a:solidFill>
                <a:srgbClr val="7030A0"/>
              </a:solidFill>
              <a:latin typeface="Century Gothic" pitchFamily="34" charset="0"/>
              <a:cs typeface="Times New Roman" pitchFamily="18" charset="0"/>
            </a:endParaRPr>
          </a:p>
        </p:txBody>
      </p:sp>
      <p:sp>
        <p:nvSpPr>
          <p:cNvPr id="6" name="CasellaDiTesto 5"/>
          <p:cNvSpPr txBox="1"/>
          <p:nvPr/>
        </p:nvSpPr>
        <p:spPr>
          <a:xfrm>
            <a:off x="179512" y="2708920"/>
            <a:ext cx="8352928" cy="3785652"/>
          </a:xfrm>
          <a:prstGeom prst="rect">
            <a:avLst/>
          </a:prstGeom>
          <a:noFill/>
        </p:spPr>
        <p:txBody>
          <a:bodyPr wrap="square" rtlCol="0">
            <a:spAutoFit/>
          </a:bodyPr>
          <a:lstStyle/>
          <a:p>
            <a:pPr marL="457200" indent="-7938"/>
            <a:r>
              <a:rPr lang="it-IT" sz="2000" dirty="0" smtClean="0">
                <a:latin typeface="Century Gothic" pitchFamily="34" charset="0"/>
                <a:cs typeface="Times New Roman" pitchFamily="18" charset="0"/>
              </a:rPr>
              <a:t>6. ACCOGLIERE </a:t>
            </a:r>
            <a:r>
              <a:rPr lang="it-IT" sz="2000" dirty="0" smtClean="0">
                <a:latin typeface="Century Gothic" pitchFamily="34" charset="0"/>
                <a:cs typeface="Times New Roman" pitchFamily="18" charset="0"/>
              </a:rPr>
              <a:t>È </a:t>
            </a:r>
            <a:r>
              <a:rPr lang="it-IT" sz="2000" dirty="0" smtClean="0">
                <a:latin typeface="Century Gothic" pitchFamily="34" charset="0"/>
                <a:cs typeface="Times New Roman" pitchFamily="18" charset="0"/>
              </a:rPr>
              <a:t>ANCHE BENEFICIENZA. </a:t>
            </a:r>
            <a:endParaRPr lang="it-IT" sz="2000" dirty="0" smtClean="0">
              <a:latin typeface="Century Gothic" pitchFamily="34" charset="0"/>
              <a:cs typeface="Times New Roman" pitchFamily="18" charset="0"/>
            </a:endParaRPr>
          </a:p>
          <a:p>
            <a:pPr marL="457200" indent="-457200"/>
            <a:endParaRPr lang="it-IT" sz="2000" dirty="0" smtClean="0">
              <a:latin typeface="Century Gothic" pitchFamily="34" charset="0"/>
              <a:cs typeface="Times New Roman" pitchFamily="18" charset="0"/>
            </a:endParaRPr>
          </a:p>
          <a:p>
            <a:pPr marL="457200" indent="-457200">
              <a:buFont typeface="Wingdings" pitchFamily="2" charset="2"/>
              <a:buChar char="q"/>
            </a:pPr>
            <a:r>
              <a:rPr lang="it-IT" sz="2000" dirty="0" smtClean="0">
                <a:latin typeface="Century Gothic" pitchFamily="34" charset="0"/>
                <a:cs typeface="Times New Roman" pitchFamily="18" charset="0"/>
              </a:rPr>
              <a:t>Come la carità, l’accoglienza è operosa. </a:t>
            </a:r>
            <a:r>
              <a:rPr lang="it-IT" sz="1600" dirty="0" smtClean="0">
                <a:latin typeface="Century Gothic" pitchFamily="34" charset="0"/>
                <a:cs typeface="Times New Roman" pitchFamily="18" charset="0"/>
              </a:rPr>
              <a:t>Non sarebbe genuina la benevolenza che omettesse di tradursi in opere di beneficenza, quando queste sono praticabili. Il Signore è presentato nel Vangelo come uno che mostra tanta benevolenza da commuoversi fino al pianto, ma poi interviene a modo suo, anche col miracolo. Ai cristiani è richiesto di intervenire in favore dei fratelli, a modo loro e secondo le possibilità di ciascuno, forse modeste, ma espressione di solidarietà e condivisione. Gli interventi di prima accoglienza non esauriscono il servizio ai migranti, essi infatti</a:t>
            </a:r>
            <a:r>
              <a:rPr lang="it-IT" sz="1600" i="1" dirty="0" smtClean="0">
                <a:latin typeface="Century Gothic" pitchFamily="34" charset="0"/>
                <a:cs typeface="Times New Roman" pitchFamily="18" charset="0"/>
              </a:rPr>
              <a:t>”anche quando hanno risolto il problema economico, rimangono sempre poveri dal punto di vista dell’accoglienza, dei diritti, della sicurezza e della possibilità di avanzamento sociale” </a:t>
            </a:r>
            <a:r>
              <a:rPr lang="it-IT" sz="1600" dirty="0" smtClean="0">
                <a:latin typeface="Century Gothic" pitchFamily="34" charset="0"/>
                <a:cs typeface="Times New Roman" pitchFamily="18" charset="0"/>
              </a:rPr>
              <a:t>(MGMM1989, n.6)</a:t>
            </a:r>
          </a:p>
          <a:p>
            <a:pPr algn="r"/>
            <a:r>
              <a:rPr lang="it-IT" sz="2000" dirty="0" smtClean="0">
                <a:latin typeface="Century Gothic" pitchFamily="34" charset="0"/>
                <a:cs typeface="Times New Roman" pitchFamily="18" charset="0"/>
              </a:rPr>
              <a:t>Segue</a:t>
            </a:r>
          </a:p>
        </p:txBody>
      </p:sp>
      <p:sp>
        <p:nvSpPr>
          <p:cNvPr id="7" name="Segnaposto piè di pagina 6"/>
          <p:cNvSpPr>
            <a:spLocks noGrp="1"/>
          </p:cNvSpPr>
          <p:nvPr>
            <p:ph type="ftr" sz="quarter" idx="11"/>
          </p:nvPr>
        </p:nvSpPr>
        <p:spPr>
          <a:xfrm>
            <a:off x="683568" y="6376243"/>
            <a:ext cx="6624736"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Tree>
  </p:cSld>
  <p:clrMapOvr>
    <a:masterClrMapping/>
  </p:clrMapOvr>
  <p:transition>
    <p:pull/>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6" name="Rettangolo 15"/>
          <p:cNvSpPr/>
          <p:nvPr/>
        </p:nvSpPr>
        <p:spPr>
          <a:xfrm>
            <a:off x="0" y="404664"/>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b="1" dirty="0">
              <a:latin typeface="Century Gothic" pitchFamily="34" charset="0"/>
              <a:cs typeface="Times New Roman" pitchFamily="18" charset="0"/>
            </a:endParaRPr>
          </a:p>
        </p:txBody>
      </p:sp>
      <p:sp>
        <p:nvSpPr>
          <p:cNvPr id="11" name="Rettangolo 10"/>
          <p:cNvSpPr/>
          <p:nvPr/>
        </p:nvSpPr>
        <p:spPr>
          <a:xfrm>
            <a:off x="683568" y="1628800"/>
            <a:ext cx="7776864" cy="939360"/>
          </a:xfrm>
          <a:prstGeom prst="rect">
            <a:avLst/>
          </a:prstGeom>
        </p:spPr>
        <p:txBody>
          <a:bodyPr wrap="square">
            <a:spAutoFit/>
          </a:bodyPr>
          <a:lstStyle/>
          <a:p>
            <a:pPr>
              <a:lnSpc>
                <a:spcPct val="200000"/>
              </a:lnSpc>
            </a:pPr>
            <a:endParaRPr lang="it-IT" sz="3200" b="1" i="1" dirty="0">
              <a:solidFill>
                <a:srgbClr val="7030A0"/>
              </a:solidFill>
            </a:endParaRPr>
          </a:p>
        </p:txBody>
      </p:sp>
      <p:sp>
        <p:nvSpPr>
          <p:cNvPr id="12" name="Rettangolo 11"/>
          <p:cNvSpPr/>
          <p:nvPr/>
        </p:nvSpPr>
        <p:spPr>
          <a:xfrm>
            <a:off x="611560" y="2204864"/>
            <a:ext cx="7776864" cy="461665"/>
          </a:xfrm>
          <a:prstGeom prst="rect">
            <a:avLst/>
          </a:prstGeom>
        </p:spPr>
        <p:txBody>
          <a:bodyPr wrap="square">
            <a:spAutoFit/>
          </a:bodyPr>
          <a:lstStyle/>
          <a:p>
            <a:pPr>
              <a:spcAft>
                <a:spcPts val="1200"/>
              </a:spcAft>
            </a:pPr>
            <a:endParaRPr lang="it-IT" sz="2400" i="1" dirty="0">
              <a:latin typeface="Times New Roman" pitchFamily="18" charset="0"/>
              <a:cs typeface="Times New Roman" pitchFamily="18" charset="0"/>
            </a:endParaRPr>
          </a:p>
        </p:txBody>
      </p:sp>
      <p:sp>
        <p:nvSpPr>
          <p:cNvPr id="14" name="Rettangolo 13"/>
          <p:cNvSpPr/>
          <p:nvPr/>
        </p:nvSpPr>
        <p:spPr>
          <a:xfrm>
            <a:off x="539552" y="2924944"/>
            <a:ext cx="7992888" cy="461665"/>
          </a:xfrm>
          <a:prstGeom prst="rect">
            <a:avLst/>
          </a:prstGeom>
        </p:spPr>
        <p:txBody>
          <a:bodyPr wrap="square">
            <a:spAutoFit/>
          </a:bodyPr>
          <a:lstStyle/>
          <a:p>
            <a:pPr>
              <a:spcAft>
                <a:spcPts val="1200"/>
              </a:spcAft>
            </a:pPr>
            <a:endParaRPr lang="it-IT" sz="2400" dirty="0">
              <a:latin typeface="Times New Roman" pitchFamily="18" charset="0"/>
              <a:cs typeface="Times New Roman" pitchFamily="18" charset="0"/>
            </a:endParaRPr>
          </a:p>
        </p:txBody>
      </p:sp>
      <p:sp>
        <p:nvSpPr>
          <p:cNvPr id="19" name="Rettangolo 18"/>
          <p:cNvSpPr/>
          <p:nvPr/>
        </p:nvSpPr>
        <p:spPr>
          <a:xfrm>
            <a:off x="0" y="260648"/>
            <a:ext cx="9144000" cy="1368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smtClean="0">
                <a:latin typeface="Century Gothic" pitchFamily="34" charset="0"/>
                <a:cs typeface="Times New Roman" pitchFamily="18" charset="0"/>
              </a:rPr>
              <a:t>Conclusioni</a:t>
            </a:r>
            <a:endParaRPr lang="it-IT" sz="4000" b="1" dirty="0">
              <a:latin typeface="Century Gothic" pitchFamily="34" charset="0"/>
              <a:cs typeface="Times New Roman" pitchFamily="18" charset="0"/>
            </a:endParaRPr>
          </a:p>
        </p:txBody>
      </p:sp>
      <p:sp>
        <p:nvSpPr>
          <p:cNvPr id="2" name="Rettangolo 1"/>
          <p:cNvSpPr/>
          <p:nvPr/>
        </p:nvSpPr>
        <p:spPr>
          <a:xfrm>
            <a:off x="669516" y="1970837"/>
            <a:ext cx="7452828" cy="4001095"/>
          </a:xfrm>
          <a:prstGeom prst="rect">
            <a:avLst/>
          </a:prstGeom>
        </p:spPr>
        <p:txBody>
          <a:bodyPr wrap="square">
            <a:spAutoFit/>
          </a:bodyPr>
          <a:lstStyle/>
          <a:p>
            <a:pPr marL="360000" lvl="1" indent="-360000">
              <a:spcAft>
                <a:spcPts val="1200"/>
              </a:spcAft>
              <a:buFont typeface="Wingdings" pitchFamily="2" charset="2"/>
              <a:buChar char="q"/>
            </a:pPr>
            <a:r>
              <a:rPr lang="it-IT" sz="2800" dirty="0">
                <a:latin typeface="Century Gothic" pitchFamily="34" charset="0"/>
                <a:cs typeface="Times New Roman" pitchFamily="18" charset="0"/>
              </a:rPr>
              <a:t>La pastorale per gli immigrati non è compito esclusivo dell’Ufficio </a:t>
            </a:r>
            <a:r>
              <a:rPr lang="it-IT" sz="2800" i="1" dirty="0" err="1">
                <a:latin typeface="Century Gothic" pitchFamily="34" charset="0"/>
                <a:cs typeface="Times New Roman" pitchFamily="18" charset="0"/>
              </a:rPr>
              <a:t>Migrantes</a:t>
            </a:r>
            <a:r>
              <a:rPr lang="it-IT" sz="2800" i="1" dirty="0">
                <a:latin typeface="Century Gothic" pitchFamily="34" charset="0"/>
                <a:cs typeface="Times New Roman" pitchFamily="18" charset="0"/>
              </a:rPr>
              <a:t> </a:t>
            </a:r>
            <a:r>
              <a:rPr lang="it-IT" sz="2800" dirty="0">
                <a:latin typeface="Century Gothic" pitchFamily="34" charset="0"/>
                <a:cs typeface="Times New Roman" pitchFamily="18" charset="0"/>
              </a:rPr>
              <a:t>ma di tutta la Chiesa </a:t>
            </a:r>
            <a:r>
              <a:rPr lang="it-IT" sz="2800" dirty="0" smtClean="0">
                <a:latin typeface="Century Gothic" pitchFamily="34" charset="0"/>
                <a:cs typeface="Times New Roman" pitchFamily="18" charset="0"/>
              </a:rPr>
              <a:t>friulana;</a:t>
            </a:r>
            <a:endParaRPr lang="it-IT" sz="2800" dirty="0">
              <a:latin typeface="Century Gothic" pitchFamily="34" charset="0"/>
              <a:cs typeface="Times New Roman" pitchFamily="18" charset="0"/>
            </a:endParaRPr>
          </a:p>
          <a:p>
            <a:pPr marL="360000" lvl="1" indent="-360000">
              <a:spcAft>
                <a:spcPts val="1200"/>
              </a:spcAft>
              <a:buFont typeface="Wingdings" pitchFamily="2" charset="2"/>
              <a:buChar char="q"/>
            </a:pPr>
            <a:r>
              <a:rPr lang="it-IT" sz="2800" dirty="0">
                <a:latin typeface="Century Gothic" pitchFamily="34" charset="0"/>
                <a:cs typeface="Times New Roman" pitchFamily="18" charset="0"/>
              </a:rPr>
              <a:t>I migranti si situano come domanda e misura della comunione che è vissuta nella nostra Chiesa </a:t>
            </a:r>
            <a:r>
              <a:rPr lang="it-IT" sz="2800" dirty="0" smtClean="0">
                <a:latin typeface="Century Gothic" pitchFamily="34" charset="0"/>
                <a:cs typeface="Times New Roman" pitchFamily="18" charset="0"/>
              </a:rPr>
              <a:t>diocesana;</a:t>
            </a:r>
          </a:p>
          <a:p>
            <a:pPr marL="0" lvl="1" algn="r">
              <a:spcAft>
                <a:spcPts val="1200"/>
              </a:spcAft>
            </a:pPr>
            <a:r>
              <a:rPr lang="it-IT" sz="2800" dirty="0">
                <a:latin typeface="Century Gothic" pitchFamily="34" charset="0"/>
                <a:cs typeface="Times New Roman" pitchFamily="18" charset="0"/>
              </a:rPr>
              <a:t>segue</a:t>
            </a:r>
          </a:p>
          <a:p>
            <a:pPr marL="360000" lvl="1" indent="-360000">
              <a:spcAft>
                <a:spcPts val="1200"/>
              </a:spcAft>
              <a:buFont typeface="Wingdings" pitchFamily="2" charset="2"/>
              <a:buChar char="q"/>
            </a:pPr>
            <a:endParaRPr lang="it-IT" sz="2800" dirty="0">
              <a:latin typeface="Century Gothic" pitchFamily="34" charset="0"/>
              <a:cs typeface="Times New Roman" pitchFamily="18" charset="0"/>
            </a:endParaRPr>
          </a:p>
        </p:txBody>
      </p:sp>
    </p:spTree>
    <p:extLst>
      <p:ext uri="{BB962C8B-B14F-4D97-AF65-F5344CB8AC3E}">
        <p14:creationId xmlns:p14="http://schemas.microsoft.com/office/powerpoint/2010/main" xmlns="" val="649285482"/>
      </p:ext>
    </p:extLst>
  </p:cSld>
  <p:clrMapOvr>
    <a:masterClrMapping/>
  </p:clrMapOvr>
  <p:transition>
    <p:pull/>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7" name="Segnaposto piè di pagina 6"/>
          <p:cNvSpPr>
            <a:spLocks noGrp="1"/>
          </p:cNvSpPr>
          <p:nvPr>
            <p:ph type="ftr" sz="quarter" idx="11"/>
          </p:nvPr>
        </p:nvSpPr>
        <p:spPr>
          <a:xfrm>
            <a:off x="683568" y="6376243"/>
            <a:ext cx="5760640"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6" name="Rettangolo 15"/>
          <p:cNvSpPr/>
          <p:nvPr/>
        </p:nvSpPr>
        <p:spPr>
          <a:xfrm>
            <a:off x="0" y="404664"/>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b="1" dirty="0">
              <a:latin typeface="Century Gothic" pitchFamily="34" charset="0"/>
              <a:cs typeface="Times New Roman" pitchFamily="18" charset="0"/>
            </a:endParaRPr>
          </a:p>
        </p:txBody>
      </p:sp>
      <p:sp>
        <p:nvSpPr>
          <p:cNvPr id="15" name="Rettangolo 14"/>
          <p:cNvSpPr/>
          <p:nvPr/>
        </p:nvSpPr>
        <p:spPr>
          <a:xfrm>
            <a:off x="755576" y="2132856"/>
            <a:ext cx="7488832" cy="461665"/>
          </a:xfrm>
          <a:prstGeom prst="rect">
            <a:avLst/>
          </a:prstGeom>
        </p:spPr>
        <p:txBody>
          <a:bodyPr wrap="square">
            <a:spAutoFit/>
          </a:bodyPr>
          <a:lstStyle/>
          <a:p>
            <a:endParaRPr lang="it-IT" sz="2400" dirty="0" smtClean="0">
              <a:latin typeface="Times New Roman" pitchFamily="18" charset="0"/>
              <a:cs typeface="Times New Roman" pitchFamily="18" charset="0"/>
            </a:endParaRPr>
          </a:p>
        </p:txBody>
      </p:sp>
      <p:sp>
        <p:nvSpPr>
          <p:cNvPr id="11" name="Rettangolo 10"/>
          <p:cNvSpPr/>
          <p:nvPr/>
        </p:nvSpPr>
        <p:spPr>
          <a:xfrm>
            <a:off x="611560" y="2274838"/>
            <a:ext cx="7776864" cy="939360"/>
          </a:xfrm>
          <a:prstGeom prst="rect">
            <a:avLst/>
          </a:prstGeom>
        </p:spPr>
        <p:txBody>
          <a:bodyPr wrap="square">
            <a:spAutoFit/>
          </a:bodyPr>
          <a:lstStyle/>
          <a:p>
            <a:pPr>
              <a:lnSpc>
                <a:spcPct val="200000"/>
              </a:lnSpc>
            </a:pPr>
            <a:endParaRPr lang="it-IT" sz="3200" b="1" i="1" dirty="0">
              <a:solidFill>
                <a:srgbClr val="7030A0"/>
              </a:solidFill>
            </a:endParaRPr>
          </a:p>
        </p:txBody>
      </p:sp>
      <p:sp>
        <p:nvSpPr>
          <p:cNvPr id="12" name="Rettangolo 11"/>
          <p:cNvSpPr/>
          <p:nvPr/>
        </p:nvSpPr>
        <p:spPr>
          <a:xfrm>
            <a:off x="611560" y="2204864"/>
            <a:ext cx="7776864" cy="461665"/>
          </a:xfrm>
          <a:prstGeom prst="rect">
            <a:avLst/>
          </a:prstGeom>
        </p:spPr>
        <p:txBody>
          <a:bodyPr wrap="square">
            <a:spAutoFit/>
          </a:bodyPr>
          <a:lstStyle/>
          <a:p>
            <a:pPr>
              <a:spcAft>
                <a:spcPts val="1200"/>
              </a:spcAft>
            </a:pPr>
            <a:endParaRPr lang="it-IT" sz="2400" i="1" dirty="0">
              <a:latin typeface="Times New Roman" pitchFamily="18" charset="0"/>
              <a:cs typeface="Times New Roman" pitchFamily="18" charset="0"/>
            </a:endParaRPr>
          </a:p>
        </p:txBody>
      </p:sp>
      <p:sp>
        <p:nvSpPr>
          <p:cNvPr id="14" name="Rettangolo 13"/>
          <p:cNvSpPr/>
          <p:nvPr/>
        </p:nvSpPr>
        <p:spPr>
          <a:xfrm>
            <a:off x="539552" y="2924944"/>
            <a:ext cx="7992888" cy="461665"/>
          </a:xfrm>
          <a:prstGeom prst="rect">
            <a:avLst/>
          </a:prstGeom>
        </p:spPr>
        <p:txBody>
          <a:bodyPr wrap="square">
            <a:spAutoFit/>
          </a:bodyPr>
          <a:lstStyle/>
          <a:p>
            <a:pPr>
              <a:spcAft>
                <a:spcPts val="1200"/>
              </a:spcAft>
            </a:pPr>
            <a:endParaRPr lang="it-IT" sz="2400" dirty="0">
              <a:latin typeface="Times New Roman" pitchFamily="18" charset="0"/>
              <a:cs typeface="Times New Roman" pitchFamily="18" charset="0"/>
            </a:endParaRPr>
          </a:p>
        </p:txBody>
      </p:sp>
      <p:sp>
        <p:nvSpPr>
          <p:cNvPr id="17" name="Rettangolo 16"/>
          <p:cNvSpPr/>
          <p:nvPr/>
        </p:nvSpPr>
        <p:spPr>
          <a:xfrm>
            <a:off x="899591" y="1628801"/>
            <a:ext cx="7308813" cy="4370427"/>
          </a:xfrm>
          <a:prstGeom prst="rect">
            <a:avLst/>
          </a:prstGeom>
        </p:spPr>
        <p:txBody>
          <a:bodyPr wrap="square">
            <a:spAutoFit/>
          </a:bodyPr>
          <a:lstStyle/>
          <a:p>
            <a:pPr marL="360000" lvl="1" indent="-360000">
              <a:spcAft>
                <a:spcPts val="1200"/>
              </a:spcAft>
              <a:buFont typeface="Wingdings" pitchFamily="2" charset="2"/>
              <a:buChar char="q"/>
            </a:pPr>
            <a:endParaRPr lang="it-IT" sz="2800" dirty="0" smtClean="0">
              <a:latin typeface="Century Gothic" pitchFamily="34" charset="0"/>
              <a:cs typeface="Times New Roman" pitchFamily="18" charset="0"/>
            </a:endParaRPr>
          </a:p>
          <a:p>
            <a:pPr marL="360000" lvl="1" indent="-360000">
              <a:spcAft>
                <a:spcPts val="1200"/>
              </a:spcAft>
              <a:buFont typeface="Wingdings" pitchFamily="2" charset="2"/>
              <a:buChar char="q"/>
            </a:pPr>
            <a:r>
              <a:rPr lang="it-IT" sz="2800" dirty="0" smtClean="0">
                <a:latin typeface="Century Gothic" pitchFamily="34" charset="0"/>
                <a:cs typeface="Times New Roman" pitchFamily="18" charset="0"/>
              </a:rPr>
              <a:t>Una comunione che sia capace di accogliere le diversità non come minaccia ma come arricchimento;</a:t>
            </a:r>
          </a:p>
          <a:p>
            <a:pPr marL="360000" lvl="1" indent="-360000">
              <a:spcAft>
                <a:spcPts val="1200"/>
              </a:spcAft>
              <a:buFont typeface="Wingdings" pitchFamily="2" charset="2"/>
              <a:buChar char="q"/>
            </a:pPr>
            <a:r>
              <a:rPr lang="it-IT" sz="2800" dirty="0" smtClean="0">
                <a:latin typeface="Century Gothic" pitchFamily="34" charset="0"/>
                <a:cs typeface="Times New Roman" pitchFamily="18" charset="0"/>
              </a:rPr>
              <a:t>Una comunione che porti la nostra Chiesa a pensarsi non più come «Chiesa per i migranti», ma di essere essa stessa «Chiesa migrante».</a:t>
            </a:r>
          </a:p>
          <a:p>
            <a:pPr marL="17100" algn="r">
              <a:spcAft>
                <a:spcPts val="1200"/>
              </a:spcAft>
            </a:pPr>
            <a:r>
              <a:rPr lang="it-IT" sz="2400" dirty="0" smtClean="0">
                <a:latin typeface="Century Gothic" pitchFamily="34" charset="0"/>
                <a:cs typeface="Times New Roman" pitchFamily="18" charset="0"/>
              </a:rPr>
              <a:t>segue</a:t>
            </a:r>
          </a:p>
        </p:txBody>
      </p:sp>
      <p:sp>
        <p:nvSpPr>
          <p:cNvPr id="19" name="Rettangolo 18"/>
          <p:cNvSpPr/>
          <p:nvPr/>
        </p:nvSpPr>
        <p:spPr>
          <a:xfrm>
            <a:off x="0" y="260648"/>
            <a:ext cx="9144000" cy="1368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smtClean="0">
                <a:latin typeface="Century Gothic" pitchFamily="34" charset="0"/>
                <a:cs typeface="Times New Roman" pitchFamily="18" charset="0"/>
              </a:rPr>
              <a:t>Conclusioni</a:t>
            </a:r>
            <a:endParaRPr lang="it-IT" sz="4000" b="1" dirty="0">
              <a:latin typeface="Century Gothic" pitchFamily="34" charset="0"/>
              <a:cs typeface="Times New Roman" pitchFamily="18" charset="0"/>
            </a:endParaRPr>
          </a:p>
        </p:txBody>
      </p:sp>
    </p:spTree>
    <p:extLst>
      <p:ext uri="{BB962C8B-B14F-4D97-AF65-F5344CB8AC3E}">
        <p14:creationId xmlns:p14="http://schemas.microsoft.com/office/powerpoint/2010/main" xmlns="" val="1984229801"/>
      </p:ext>
    </p:extLst>
  </p:cSld>
  <p:clrMapOvr>
    <a:masterClrMapping/>
  </p:clrMapOvr>
  <p:transition>
    <p:pull/>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755576" y="2132856"/>
            <a:ext cx="7488832" cy="461665"/>
          </a:xfrm>
          <a:prstGeom prst="rect">
            <a:avLst/>
          </a:prstGeom>
        </p:spPr>
        <p:txBody>
          <a:bodyPr wrap="square">
            <a:spAutoFit/>
          </a:bodyPr>
          <a:lstStyle/>
          <a:p>
            <a:endParaRPr lang="it-IT" sz="2400" dirty="0" smtClean="0">
              <a:latin typeface="Times New Roman" pitchFamily="18" charset="0"/>
              <a:cs typeface="Times New Roman" pitchFamily="18" charset="0"/>
            </a:endParaRPr>
          </a:p>
        </p:txBody>
      </p:sp>
      <p:sp>
        <p:nvSpPr>
          <p:cNvPr id="11" name="Rettangolo 10"/>
          <p:cNvSpPr/>
          <p:nvPr/>
        </p:nvSpPr>
        <p:spPr>
          <a:xfrm>
            <a:off x="611560" y="2274838"/>
            <a:ext cx="7776864" cy="939360"/>
          </a:xfrm>
          <a:prstGeom prst="rect">
            <a:avLst/>
          </a:prstGeom>
        </p:spPr>
        <p:txBody>
          <a:bodyPr wrap="square">
            <a:spAutoFit/>
          </a:bodyPr>
          <a:lstStyle/>
          <a:p>
            <a:pPr>
              <a:lnSpc>
                <a:spcPct val="200000"/>
              </a:lnSpc>
            </a:pPr>
            <a:endParaRPr lang="it-IT" sz="3200" b="1" i="1" dirty="0">
              <a:solidFill>
                <a:srgbClr val="7030A0"/>
              </a:solidFill>
            </a:endParaRPr>
          </a:p>
        </p:txBody>
      </p:sp>
      <p:sp>
        <p:nvSpPr>
          <p:cNvPr id="12" name="Rettangolo 11"/>
          <p:cNvSpPr/>
          <p:nvPr/>
        </p:nvSpPr>
        <p:spPr>
          <a:xfrm>
            <a:off x="2771800" y="-459432"/>
            <a:ext cx="6840760" cy="6370975"/>
          </a:xfrm>
          <a:prstGeom prst="rect">
            <a:avLst/>
          </a:prstGeom>
        </p:spPr>
        <p:txBody>
          <a:bodyPr wrap="square">
            <a:spAutoFit/>
          </a:bodyPr>
          <a:lstStyle/>
          <a:p>
            <a:pPr>
              <a:spcAft>
                <a:spcPts val="1200"/>
              </a:spcAft>
            </a:pPr>
            <a:r>
              <a:rPr lang="it-IT" sz="19900" b="1" i="1" dirty="0" smtClean="0">
                <a:solidFill>
                  <a:schemeClr val="bg1">
                    <a:lumMod val="75000"/>
                  </a:schemeClr>
                </a:solidFill>
                <a:latin typeface="Times New Roman" pitchFamily="18" charset="0"/>
                <a:cs typeface="Times New Roman" pitchFamily="18" charset="0"/>
              </a:rPr>
              <a:t>“</a:t>
            </a:r>
          </a:p>
          <a:p>
            <a:pPr>
              <a:spcAft>
                <a:spcPts val="1200"/>
              </a:spcAft>
            </a:pPr>
            <a:r>
              <a:rPr lang="it-IT" sz="19900" b="1" i="1" dirty="0" smtClean="0">
                <a:solidFill>
                  <a:schemeClr val="bg1">
                    <a:lumMod val="75000"/>
                  </a:schemeClr>
                </a:solidFill>
                <a:latin typeface="Times New Roman" pitchFamily="18" charset="0"/>
                <a:cs typeface="Times New Roman" pitchFamily="18" charset="0"/>
              </a:rPr>
              <a:t>		 	 </a:t>
            </a:r>
            <a:r>
              <a:rPr lang="it-IT" sz="19900" b="1" i="1" dirty="0" smtClean="0">
                <a:solidFill>
                  <a:schemeClr val="bg1"/>
                </a:solidFill>
                <a:latin typeface="Times New Roman" pitchFamily="18" charset="0"/>
                <a:cs typeface="Times New Roman" pitchFamily="18" charset="0"/>
              </a:rPr>
              <a:t>a</a:t>
            </a:r>
            <a:r>
              <a:rPr lang="it-IT" sz="19900" b="1" i="1" dirty="0" smtClean="0">
                <a:solidFill>
                  <a:schemeClr val="bg1">
                    <a:lumMod val="75000"/>
                  </a:schemeClr>
                </a:solidFill>
                <a:latin typeface="Times New Roman" pitchFamily="18" charset="0"/>
                <a:cs typeface="Times New Roman" pitchFamily="18" charset="0"/>
              </a:rPr>
              <a:t>”</a:t>
            </a:r>
          </a:p>
        </p:txBody>
      </p:sp>
      <p:sp>
        <p:nvSpPr>
          <p:cNvPr id="14" name="Rettangolo 13"/>
          <p:cNvSpPr/>
          <p:nvPr/>
        </p:nvSpPr>
        <p:spPr>
          <a:xfrm>
            <a:off x="539552" y="2924944"/>
            <a:ext cx="7992888" cy="461665"/>
          </a:xfrm>
          <a:prstGeom prst="rect">
            <a:avLst/>
          </a:prstGeom>
        </p:spPr>
        <p:txBody>
          <a:bodyPr wrap="square">
            <a:spAutoFit/>
          </a:bodyPr>
          <a:lstStyle/>
          <a:p>
            <a:pPr>
              <a:spcAft>
                <a:spcPts val="1200"/>
              </a:spcAft>
            </a:pPr>
            <a:endParaRPr lang="it-IT" sz="2400" dirty="0">
              <a:latin typeface="Times New Roman" pitchFamily="18" charset="0"/>
              <a:cs typeface="Times New Roman" pitchFamily="18" charset="0"/>
            </a:endParaRPr>
          </a:p>
        </p:txBody>
      </p:sp>
      <p:sp>
        <p:nvSpPr>
          <p:cNvPr id="18" name="CasellaDiTesto 17"/>
          <p:cNvSpPr txBox="1"/>
          <p:nvPr/>
        </p:nvSpPr>
        <p:spPr>
          <a:xfrm>
            <a:off x="4067944" y="476672"/>
            <a:ext cx="4248472" cy="3416320"/>
          </a:xfrm>
          <a:prstGeom prst="rect">
            <a:avLst/>
          </a:prstGeom>
          <a:noFill/>
        </p:spPr>
        <p:txBody>
          <a:bodyPr wrap="square" rtlCol="0">
            <a:spAutoFit/>
          </a:bodyPr>
          <a:lstStyle/>
          <a:p>
            <a:pPr>
              <a:lnSpc>
                <a:spcPct val="150000"/>
              </a:lnSpc>
            </a:pPr>
            <a:r>
              <a:rPr lang="it-IT" sz="2400" b="1" dirty="0" smtClean="0">
                <a:solidFill>
                  <a:srgbClr val="7030A0"/>
                </a:solidFill>
                <a:latin typeface="Lucida Handwriting" pitchFamily="66" charset="0"/>
              </a:rPr>
              <a:t>…Immigrazione, ultimo  tocco  della Provvidenza  per la nostra  conversione.</a:t>
            </a:r>
          </a:p>
          <a:p>
            <a:pPr>
              <a:lnSpc>
                <a:spcPct val="150000"/>
              </a:lnSpc>
            </a:pPr>
            <a:endParaRPr lang="it-IT" sz="2800" b="1" dirty="0" smtClean="0">
              <a:solidFill>
                <a:srgbClr val="7030A0"/>
              </a:solidFill>
              <a:latin typeface="Lucida Handwriting" pitchFamily="66" charset="0"/>
            </a:endParaRPr>
          </a:p>
          <a:p>
            <a:pPr algn="r">
              <a:lnSpc>
                <a:spcPct val="150000"/>
              </a:lnSpc>
            </a:pPr>
            <a:r>
              <a:rPr lang="it-IT" sz="2000" b="1" dirty="0" smtClean="0">
                <a:solidFill>
                  <a:srgbClr val="7030A0"/>
                </a:solidFill>
                <a:latin typeface="Lucida Handwriting" pitchFamily="66" charset="0"/>
              </a:rPr>
              <a:t>Card. C. M. Martini</a:t>
            </a:r>
            <a:endParaRPr lang="it-IT" sz="2800" b="1" dirty="0">
              <a:solidFill>
                <a:srgbClr val="7030A0"/>
              </a:solidFill>
              <a:latin typeface="Lucida Handwriting" pitchFamily="66" charset="0"/>
            </a:endParaRPr>
          </a:p>
        </p:txBody>
      </p:sp>
      <p:pic>
        <p:nvPicPr>
          <p:cNvPr id="1026" name="Picture 2" descr="E:\MIGRANTES\FESTA MIGRANTES 2014\FOTO FESTA 2014\FOTO LA VITA CATTOLICA\4536_14901_DSC_0555_14805_medium.jpg"/>
          <p:cNvPicPr>
            <a:picLocks noChangeAspect="1" noChangeArrowheads="1"/>
          </p:cNvPicPr>
          <p:nvPr/>
        </p:nvPicPr>
        <p:blipFill>
          <a:blip r:embed="rId3" cstate="print"/>
          <a:srcRect/>
          <a:stretch>
            <a:fillRect/>
          </a:stretch>
        </p:blipFill>
        <p:spPr bwMode="auto">
          <a:xfrm>
            <a:off x="251520" y="3501008"/>
            <a:ext cx="4468728" cy="314860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Segnaposto piè di pagina 7"/>
          <p:cNvSpPr>
            <a:spLocks noGrp="1"/>
          </p:cNvSpPr>
          <p:nvPr>
            <p:ph type="ftr" sz="quarter" idx="11"/>
          </p:nvPr>
        </p:nvSpPr>
        <p:spPr>
          <a:xfrm>
            <a:off x="5508104" y="6309320"/>
            <a:ext cx="2895600" cy="365125"/>
          </a:xfrm>
        </p:spPr>
        <p:txBody>
          <a:bodyPr/>
          <a:lstStyle/>
          <a:p>
            <a:r>
              <a:rPr lang="it-IT" dirty="0" smtClean="0"/>
              <a:t>Claudio Malacarne, Direttore dell'Ufficio Diocesano </a:t>
            </a:r>
            <a:r>
              <a:rPr lang="it-IT" dirty="0" err="1" smtClean="0"/>
              <a:t>Migrantes</a:t>
            </a:r>
            <a:endParaRPr lang="it-IT" dirty="0"/>
          </a:p>
        </p:txBody>
      </p:sp>
    </p:spTree>
    <p:extLst>
      <p:ext uri="{BB962C8B-B14F-4D97-AF65-F5344CB8AC3E}">
        <p14:creationId xmlns:p14="http://schemas.microsoft.com/office/powerpoint/2010/main" xmlns="" val="1984229801"/>
      </p:ext>
    </p:extLst>
  </p:cSld>
  <p:clrMapOvr>
    <a:masterClrMapping/>
  </p:clrMapOvr>
  <p:transition>
    <p:pull/>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3" name="Rettangolo 12"/>
          <p:cNvSpPr/>
          <p:nvPr/>
        </p:nvSpPr>
        <p:spPr>
          <a:xfrm>
            <a:off x="0" y="413048"/>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Century Gothic" pitchFamily="34" charset="0"/>
                <a:cs typeface="Times New Roman" pitchFamily="18" charset="0"/>
              </a:rPr>
              <a:t>La distribuzione degli immigrati stranieri per contesti territoriali al 1° gennaio 2011/1</a:t>
            </a:r>
            <a:endParaRPr lang="it-IT" sz="3600" b="1" dirty="0">
              <a:latin typeface="Century Gothic" pitchFamily="34" charset="0"/>
              <a:cs typeface="Times New Roman" pitchFamily="18" charset="0"/>
            </a:endParaRPr>
          </a:p>
        </p:txBody>
      </p:sp>
      <p:sp>
        <p:nvSpPr>
          <p:cNvPr id="16" name="Rettangolo 15"/>
          <p:cNvSpPr/>
          <p:nvPr/>
        </p:nvSpPr>
        <p:spPr>
          <a:xfrm>
            <a:off x="0" y="404664"/>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b="1" dirty="0">
              <a:latin typeface="Century Gothic" pitchFamily="34" charset="0"/>
              <a:cs typeface="Times New Roman" pitchFamily="18" charset="0"/>
            </a:endParaRPr>
          </a:p>
        </p:txBody>
      </p:sp>
      <p:sp>
        <p:nvSpPr>
          <p:cNvPr id="15" name="Rettangolo 14"/>
          <p:cNvSpPr/>
          <p:nvPr/>
        </p:nvSpPr>
        <p:spPr>
          <a:xfrm>
            <a:off x="755576" y="2132856"/>
            <a:ext cx="7488832" cy="461665"/>
          </a:xfrm>
          <a:prstGeom prst="rect">
            <a:avLst/>
          </a:prstGeom>
        </p:spPr>
        <p:txBody>
          <a:bodyPr wrap="square">
            <a:spAutoFit/>
          </a:bodyPr>
          <a:lstStyle/>
          <a:p>
            <a:endParaRPr lang="it-IT" sz="2400" dirty="0" smtClean="0">
              <a:latin typeface="Times New Roman" pitchFamily="18" charset="0"/>
              <a:cs typeface="Times New Roman" pitchFamily="18" charset="0"/>
            </a:endParaRPr>
          </a:p>
        </p:txBody>
      </p:sp>
      <p:sp>
        <p:nvSpPr>
          <p:cNvPr id="11" name="Rettangolo 10"/>
          <p:cNvSpPr/>
          <p:nvPr/>
        </p:nvSpPr>
        <p:spPr>
          <a:xfrm>
            <a:off x="611560" y="2274838"/>
            <a:ext cx="7776864" cy="939360"/>
          </a:xfrm>
          <a:prstGeom prst="rect">
            <a:avLst/>
          </a:prstGeom>
        </p:spPr>
        <p:txBody>
          <a:bodyPr wrap="square">
            <a:spAutoFit/>
          </a:bodyPr>
          <a:lstStyle/>
          <a:p>
            <a:pPr>
              <a:lnSpc>
                <a:spcPct val="200000"/>
              </a:lnSpc>
            </a:pPr>
            <a:endParaRPr lang="it-IT" sz="3200" b="1" i="1" dirty="0">
              <a:solidFill>
                <a:srgbClr val="7030A0"/>
              </a:solidFill>
            </a:endParaRPr>
          </a:p>
        </p:txBody>
      </p:sp>
      <p:sp>
        <p:nvSpPr>
          <p:cNvPr id="12" name="Rettangolo 11"/>
          <p:cNvSpPr/>
          <p:nvPr/>
        </p:nvSpPr>
        <p:spPr>
          <a:xfrm>
            <a:off x="611560" y="2204864"/>
            <a:ext cx="7776864" cy="461665"/>
          </a:xfrm>
          <a:prstGeom prst="rect">
            <a:avLst/>
          </a:prstGeom>
        </p:spPr>
        <p:txBody>
          <a:bodyPr wrap="square">
            <a:spAutoFit/>
          </a:bodyPr>
          <a:lstStyle/>
          <a:p>
            <a:pPr>
              <a:spcAft>
                <a:spcPts val="1200"/>
              </a:spcAft>
            </a:pPr>
            <a:endParaRPr lang="it-IT" sz="2400" i="1" dirty="0">
              <a:latin typeface="Times New Roman" pitchFamily="18" charset="0"/>
              <a:cs typeface="Times New Roman" pitchFamily="18" charset="0"/>
            </a:endParaRPr>
          </a:p>
        </p:txBody>
      </p:sp>
      <p:sp>
        <p:nvSpPr>
          <p:cNvPr id="14" name="Rettangolo 13"/>
          <p:cNvSpPr/>
          <p:nvPr/>
        </p:nvSpPr>
        <p:spPr>
          <a:xfrm>
            <a:off x="539552" y="2924944"/>
            <a:ext cx="7992888" cy="461665"/>
          </a:xfrm>
          <a:prstGeom prst="rect">
            <a:avLst/>
          </a:prstGeom>
        </p:spPr>
        <p:txBody>
          <a:bodyPr wrap="square">
            <a:spAutoFit/>
          </a:bodyPr>
          <a:lstStyle/>
          <a:p>
            <a:pPr>
              <a:spcAft>
                <a:spcPts val="1200"/>
              </a:spcAft>
            </a:pPr>
            <a:endParaRPr lang="it-IT" sz="2400" dirty="0">
              <a:latin typeface="Times New Roman" pitchFamily="18" charset="0"/>
              <a:cs typeface="Times New Roman" pitchFamily="18" charset="0"/>
            </a:endParaRPr>
          </a:p>
        </p:txBody>
      </p:sp>
      <p:sp>
        <p:nvSpPr>
          <p:cNvPr id="19" name="Rettangolo 18"/>
          <p:cNvSpPr/>
          <p:nvPr/>
        </p:nvSpPr>
        <p:spPr>
          <a:xfrm>
            <a:off x="0" y="260648"/>
            <a:ext cx="9144000" cy="1368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smtClean="0">
                <a:latin typeface="Century Gothic" pitchFamily="34" charset="0"/>
                <a:cs typeface="Times New Roman" pitchFamily="18" charset="0"/>
              </a:rPr>
              <a:t>Fine</a:t>
            </a:r>
            <a:endParaRPr lang="it-IT" sz="4000" b="1" dirty="0">
              <a:latin typeface="Century Gothic" pitchFamily="34" charset="0"/>
              <a:cs typeface="Times New Roman" pitchFamily="18" charset="0"/>
            </a:endParaRPr>
          </a:p>
        </p:txBody>
      </p:sp>
      <p:pic>
        <p:nvPicPr>
          <p:cNvPr id="2050" name="Picture 2" descr="E:\MIGRANTES\FESTA MIGRANTES 2014\FOTO FESTA 2014\FOTO GIACOMO\Orizzontali\IMG_3089.jpg"/>
          <p:cNvPicPr>
            <a:picLocks noChangeAspect="1" noChangeArrowheads="1"/>
          </p:cNvPicPr>
          <p:nvPr/>
        </p:nvPicPr>
        <p:blipFill>
          <a:blip r:embed="rId3" cstate="print">
            <a:lum bright="-10000" contrast="17000"/>
          </a:blip>
          <a:srcRect/>
          <a:stretch>
            <a:fillRect/>
          </a:stretch>
        </p:blipFill>
        <p:spPr bwMode="auto">
          <a:xfrm>
            <a:off x="0" y="1628800"/>
            <a:ext cx="9296356" cy="5229200"/>
          </a:xfrm>
          <a:prstGeom prst="rect">
            <a:avLst/>
          </a:prstGeom>
          <a:noFill/>
        </p:spPr>
      </p:pic>
    </p:spTree>
    <p:extLst>
      <p:ext uri="{BB962C8B-B14F-4D97-AF65-F5344CB8AC3E}">
        <p14:creationId xmlns:p14="http://schemas.microsoft.com/office/powerpoint/2010/main" xmlns="" val="1984229801"/>
      </p:ext>
    </p:extLst>
  </p:cSld>
  <p:clrMapOvr>
    <a:masterClrMapping/>
  </p:clrMapOvr>
  <p:transition>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332656"/>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latin typeface="Century Gothic" pitchFamily="34" charset="0"/>
                <a:cs typeface="Times New Roman" pitchFamily="18" charset="0"/>
              </a:rPr>
              <a:t>ACCOGLIENZA NELL’OTTICA CRISTIANA</a:t>
            </a:r>
            <a:endParaRPr lang="it-IT" sz="3600" b="1" dirty="0">
              <a:latin typeface="Century Gothic" pitchFamily="34" charset="0"/>
              <a:cs typeface="Times New Roman" pitchFamily="18" charset="0"/>
            </a:endParaRPr>
          </a:p>
        </p:txBody>
      </p:sp>
      <p:sp>
        <p:nvSpPr>
          <p:cNvPr id="8" name="CasellaDiTesto 7"/>
          <p:cNvSpPr txBox="1"/>
          <p:nvPr/>
        </p:nvSpPr>
        <p:spPr>
          <a:xfrm>
            <a:off x="611560" y="1916832"/>
            <a:ext cx="8532440" cy="584775"/>
          </a:xfrm>
          <a:prstGeom prst="rect">
            <a:avLst/>
          </a:prstGeom>
          <a:noFill/>
        </p:spPr>
        <p:txBody>
          <a:bodyPr wrap="square" rtlCol="0">
            <a:spAutoFit/>
          </a:bodyPr>
          <a:lstStyle/>
          <a:p>
            <a:r>
              <a:rPr lang="it-IT" sz="3200" b="1" dirty="0" smtClean="0">
                <a:solidFill>
                  <a:srgbClr val="7030A0"/>
                </a:solidFill>
                <a:latin typeface="Century Gothic" pitchFamily="34" charset="0"/>
                <a:cs typeface="Times New Roman" pitchFamily="18" charset="0"/>
              </a:rPr>
              <a:t>Le molteplici dimensioni dell’accoglienza</a:t>
            </a:r>
            <a:endParaRPr lang="it-IT" sz="3200" b="1" dirty="0">
              <a:solidFill>
                <a:srgbClr val="7030A0"/>
              </a:solidFill>
              <a:latin typeface="Century Gothic" pitchFamily="34" charset="0"/>
              <a:cs typeface="Times New Roman" pitchFamily="18" charset="0"/>
            </a:endParaRPr>
          </a:p>
        </p:txBody>
      </p:sp>
      <p:sp>
        <p:nvSpPr>
          <p:cNvPr id="6" name="CasellaDiTesto 5"/>
          <p:cNvSpPr txBox="1"/>
          <p:nvPr/>
        </p:nvSpPr>
        <p:spPr>
          <a:xfrm>
            <a:off x="179512" y="2636912"/>
            <a:ext cx="8568952" cy="4093428"/>
          </a:xfrm>
          <a:prstGeom prst="rect">
            <a:avLst/>
          </a:prstGeom>
          <a:noFill/>
        </p:spPr>
        <p:txBody>
          <a:bodyPr wrap="square" rtlCol="0">
            <a:spAutoFit/>
          </a:bodyPr>
          <a:lstStyle/>
          <a:p>
            <a:pPr marL="457200" indent="-7938"/>
            <a:r>
              <a:rPr lang="it-IT" sz="2000" dirty="0" smtClean="0">
                <a:latin typeface="Century Gothic" pitchFamily="34" charset="0"/>
                <a:cs typeface="Times New Roman" pitchFamily="18" charset="0"/>
              </a:rPr>
              <a:t>7. ACCOGLIERE  </a:t>
            </a:r>
            <a:r>
              <a:rPr lang="it-IT" sz="2000" dirty="0" smtClean="0">
                <a:latin typeface="Century Gothic" pitchFamily="34" charset="0"/>
                <a:cs typeface="Times New Roman" pitchFamily="18" charset="0"/>
              </a:rPr>
              <a:t>È</a:t>
            </a:r>
            <a:r>
              <a:rPr lang="it-IT" sz="2000" dirty="0" smtClean="0">
                <a:latin typeface="Century Gothic" pitchFamily="34" charset="0"/>
                <a:cs typeface="Times New Roman" pitchFamily="18" charset="0"/>
              </a:rPr>
              <a:t> </a:t>
            </a:r>
            <a:r>
              <a:rPr lang="it-IT" sz="2000" dirty="0" smtClean="0">
                <a:latin typeface="Century Gothic" pitchFamily="34" charset="0"/>
                <a:cs typeface="Times New Roman" pitchFamily="18" charset="0"/>
              </a:rPr>
              <a:t>OCCASIONE  PER  </a:t>
            </a:r>
            <a:r>
              <a:rPr lang="it-IT" sz="2000" dirty="0" smtClean="0">
                <a:latin typeface="Century Gothic" pitchFamily="34" charset="0"/>
                <a:cs typeface="Times New Roman" pitchFamily="18" charset="0"/>
              </a:rPr>
              <a:t>EVANGELIZZARE</a:t>
            </a:r>
          </a:p>
          <a:p>
            <a:pPr marL="457200" indent="-7938"/>
            <a:endParaRPr lang="it-IT" sz="2000" dirty="0" smtClean="0">
              <a:latin typeface="Century Gothic" pitchFamily="34" charset="0"/>
              <a:cs typeface="Times New Roman" pitchFamily="18" charset="0"/>
            </a:endParaRPr>
          </a:p>
          <a:p>
            <a:pPr marL="457200" indent="-457200">
              <a:buFont typeface="Wingdings" pitchFamily="2" charset="2"/>
              <a:buChar char="q"/>
            </a:pPr>
            <a:r>
              <a:rPr lang="it-IT" sz="2000" dirty="0" smtClean="0">
                <a:latin typeface="Century Gothic" pitchFamily="34" charset="0"/>
                <a:cs typeface="Times New Roman" pitchFamily="18" charset="0"/>
              </a:rPr>
              <a:t>Efficacia della </a:t>
            </a:r>
            <a:r>
              <a:rPr lang="it-IT" sz="2000" dirty="0" err="1" smtClean="0">
                <a:latin typeface="Century Gothic" pitchFamily="34" charset="0"/>
                <a:cs typeface="Times New Roman" pitchFamily="18" charset="0"/>
              </a:rPr>
              <a:t>testimonianza…</a:t>
            </a:r>
            <a:r>
              <a:rPr lang="it-IT" sz="2000" dirty="0" smtClean="0">
                <a:latin typeface="Century Gothic" pitchFamily="34" charset="0"/>
                <a:cs typeface="Times New Roman" pitchFamily="18" charset="0"/>
              </a:rPr>
              <a:t>”</a:t>
            </a:r>
            <a:r>
              <a:rPr lang="it-IT" sz="1600" dirty="0" smtClean="0">
                <a:latin typeface="Century Gothic" pitchFamily="34" charset="0"/>
                <a:cs typeface="Times New Roman" pitchFamily="18" charset="0"/>
              </a:rPr>
              <a:t>Non possiedo né argento né oro, ma quello che ho te lo do: nel nome di Gesù Cristo, il Nazareno, cammina!” (At 3,6). Noi non abbiamo tanto potere, abbiamo però la possibilità di annunciare il nome di Gesù quando facciamo gesti di accoglienza, che hanno già in se stessi una forte carica evangelizzatrice</a:t>
            </a:r>
            <a:r>
              <a:rPr lang="it-IT" sz="1600" dirty="0" smtClean="0">
                <a:latin typeface="Century Gothic" pitchFamily="34" charset="0"/>
                <a:cs typeface="Times New Roman" pitchFamily="18" charset="0"/>
              </a:rPr>
              <a:t>,.</a:t>
            </a:r>
          </a:p>
          <a:p>
            <a:pPr marL="457200" indent="-457200">
              <a:buFont typeface="Wingdings" pitchFamily="2" charset="2"/>
              <a:buChar char="q"/>
            </a:pPr>
            <a:r>
              <a:rPr lang="it-IT" sz="2000" b="1" dirty="0" err="1" smtClean="0">
                <a:latin typeface="Century Gothic" pitchFamily="34" charset="0"/>
                <a:cs typeface="Times New Roman" pitchFamily="18" charset="0"/>
              </a:rPr>
              <a:t>…</a:t>
            </a:r>
            <a:r>
              <a:rPr lang="it-IT" sz="2000" dirty="0" err="1" smtClean="0">
                <a:latin typeface="Century Gothic" pitchFamily="34" charset="0"/>
                <a:cs typeface="Times New Roman" pitchFamily="18" charset="0"/>
              </a:rPr>
              <a:t>per</a:t>
            </a:r>
            <a:r>
              <a:rPr lang="it-IT" sz="2000" dirty="0" smtClean="0">
                <a:latin typeface="Century Gothic" pitchFamily="34" charset="0"/>
                <a:cs typeface="Times New Roman" pitchFamily="18" charset="0"/>
              </a:rPr>
              <a:t> cristiani e non cristiani. </a:t>
            </a:r>
            <a:r>
              <a:rPr lang="it-IT" sz="1600" dirty="0" smtClean="0">
                <a:latin typeface="Century Gothic" pitchFamily="34" charset="0"/>
                <a:cs typeface="Times New Roman" pitchFamily="18" charset="0"/>
              </a:rPr>
              <a:t>Lo si deve tenere presente nei confronti dei migranti cristiani, perché forse anche a causa di tanti problemi, la loro fede spesso si riduce a una “fiamma smorta”, possibile a ridestarsi al calore di una solidarietà concreta. Quanto agli “emigrati appartenenti a religioni non cristiane </a:t>
            </a:r>
            <a:r>
              <a:rPr lang="it-IT" sz="1600" dirty="0" smtClean="0">
                <a:latin typeface="Times New Roman"/>
                <a:cs typeface="Times New Roman"/>
              </a:rPr>
              <a:t>[…] </a:t>
            </a:r>
            <a:r>
              <a:rPr lang="it-IT" sz="1600" dirty="0" smtClean="0">
                <a:latin typeface="Century Gothic" pitchFamily="34" charset="0"/>
                <a:cs typeface="Times New Roman" pitchFamily="18" charset="0"/>
              </a:rPr>
              <a:t>l’accoglienza ad essi riservata deve essere così cordiale e disinteressata da indurre questi ospiti a riflettere sulla religione cristiana e sulle motivazioni di tale esemplare carità” (MGMM1989, n.4)</a:t>
            </a:r>
          </a:p>
          <a:p>
            <a:pPr algn="r"/>
            <a:r>
              <a:rPr lang="it-IT" sz="2000" dirty="0" smtClean="0">
                <a:latin typeface="Century Gothic" pitchFamily="34" charset="0"/>
                <a:cs typeface="Times New Roman" pitchFamily="18" charset="0"/>
              </a:rPr>
              <a:t>Segue</a:t>
            </a:r>
          </a:p>
        </p:txBody>
      </p:sp>
      <p:sp>
        <p:nvSpPr>
          <p:cNvPr id="7" name="Segnaposto piè di pagina 6"/>
          <p:cNvSpPr>
            <a:spLocks noGrp="1"/>
          </p:cNvSpPr>
          <p:nvPr>
            <p:ph type="ftr" sz="quarter" idx="11"/>
          </p:nvPr>
        </p:nvSpPr>
        <p:spPr>
          <a:xfrm>
            <a:off x="683568" y="6376243"/>
            <a:ext cx="6624736"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Tree>
  </p:cSld>
  <p:clrMapOvr>
    <a:masterClrMapping/>
  </p:clrMapOvr>
  <p:transition>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332656"/>
            <a:ext cx="9144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latin typeface="Century Gothic" pitchFamily="34" charset="0"/>
                <a:cs typeface="Times New Roman" pitchFamily="18" charset="0"/>
              </a:rPr>
              <a:t>ACCOGLIENZA NELL’OTTICA CRISTIANA</a:t>
            </a:r>
            <a:endParaRPr lang="it-IT" sz="3600" b="1" dirty="0">
              <a:latin typeface="Century Gothic" pitchFamily="34" charset="0"/>
              <a:cs typeface="Times New Roman" pitchFamily="18" charset="0"/>
            </a:endParaRPr>
          </a:p>
        </p:txBody>
      </p:sp>
      <p:sp>
        <p:nvSpPr>
          <p:cNvPr id="8" name="CasellaDiTesto 7"/>
          <p:cNvSpPr txBox="1"/>
          <p:nvPr/>
        </p:nvSpPr>
        <p:spPr>
          <a:xfrm>
            <a:off x="611560" y="1916832"/>
            <a:ext cx="8532440" cy="584775"/>
          </a:xfrm>
          <a:prstGeom prst="rect">
            <a:avLst/>
          </a:prstGeom>
          <a:noFill/>
        </p:spPr>
        <p:txBody>
          <a:bodyPr wrap="square" rtlCol="0">
            <a:spAutoFit/>
          </a:bodyPr>
          <a:lstStyle/>
          <a:p>
            <a:r>
              <a:rPr lang="it-IT" sz="3200" b="1" dirty="0" smtClean="0">
                <a:solidFill>
                  <a:srgbClr val="7030A0"/>
                </a:solidFill>
                <a:latin typeface="Century Gothic" pitchFamily="34" charset="0"/>
                <a:cs typeface="Times New Roman" pitchFamily="18" charset="0"/>
              </a:rPr>
              <a:t>Le molteplici dimensioni dell’accoglienza</a:t>
            </a:r>
            <a:endParaRPr lang="it-IT" sz="3200" b="1" dirty="0">
              <a:solidFill>
                <a:srgbClr val="7030A0"/>
              </a:solidFill>
              <a:latin typeface="Century Gothic" pitchFamily="34" charset="0"/>
              <a:cs typeface="Times New Roman" pitchFamily="18" charset="0"/>
            </a:endParaRPr>
          </a:p>
        </p:txBody>
      </p:sp>
      <p:sp>
        <p:nvSpPr>
          <p:cNvPr id="6" name="CasellaDiTesto 5"/>
          <p:cNvSpPr txBox="1"/>
          <p:nvPr/>
        </p:nvSpPr>
        <p:spPr>
          <a:xfrm>
            <a:off x="179512" y="2738531"/>
            <a:ext cx="8640960" cy="3354765"/>
          </a:xfrm>
          <a:prstGeom prst="rect">
            <a:avLst/>
          </a:prstGeom>
          <a:noFill/>
        </p:spPr>
        <p:txBody>
          <a:bodyPr wrap="square" rtlCol="0">
            <a:spAutoFit/>
          </a:bodyPr>
          <a:lstStyle/>
          <a:p>
            <a:pPr marL="457200" indent="-7938"/>
            <a:r>
              <a:rPr lang="it-IT" sz="2000" dirty="0" smtClean="0">
                <a:latin typeface="Century Gothic" pitchFamily="34" charset="0"/>
                <a:cs typeface="Times New Roman" pitchFamily="18" charset="0"/>
              </a:rPr>
              <a:t>8. ACCOGLIERE </a:t>
            </a:r>
            <a:r>
              <a:rPr lang="it-IT" sz="2000" dirty="0" smtClean="0">
                <a:latin typeface="Century Gothic" pitchFamily="34" charset="0"/>
                <a:cs typeface="Times New Roman" pitchFamily="18" charset="0"/>
              </a:rPr>
              <a:t>È</a:t>
            </a:r>
            <a:r>
              <a:rPr lang="it-IT" sz="2000" dirty="0" smtClean="0">
                <a:latin typeface="Century Gothic" pitchFamily="34" charset="0"/>
                <a:cs typeface="Times New Roman" pitchFamily="18" charset="0"/>
              </a:rPr>
              <a:t> </a:t>
            </a:r>
            <a:r>
              <a:rPr lang="it-IT" sz="2000" dirty="0" smtClean="0">
                <a:latin typeface="Century Gothic" pitchFamily="34" charset="0"/>
                <a:cs typeface="Times New Roman" pitchFamily="18" charset="0"/>
              </a:rPr>
              <a:t>PURE OCCASIONE  PER  RAFFORZARE LA FEDE</a:t>
            </a:r>
          </a:p>
          <a:p>
            <a:pPr marL="457200" indent="-457200"/>
            <a:endParaRPr lang="it-IT" sz="2000" dirty="0" smtClean="0">
              <a:latin typeface="Century Gothic" pitchFamily="34" charset="0"/>
              <a:cs typeface="Times New Roman" pitchFamily="18" charset="0"/>
            </a:endParaRPr>
          </a:p>
          <a:p>
            <a:pPr marL="457200" indent="-457200">
              <a:buFont typeface="Wingdings" pitchFamily="2" charset="2"/>
              <a:buChar char="q"/>
            </a:pPr>
            <a:r>
              <a:rPr lang="it-IT" sz="2000" dirty="0" smtClean="0">
                <a:latin typeface="Century Gothic" pitchFamily="34" charset="0"/>
                <a:cs typeface="Times New Roman" pitchFamily="18" charset="0"/>
              </a:rPr>
              <a:t>Chi accoglie consolida la sua fede. </a:t>
            </a:r>
            <a:r>
              <a:rPr lang="it-IT" sz="1600" dirty="0" smtClean="0">
                <a:latin typeface="Century Gothic" pitchFamily="34" charset="0"/>
                <a:cs typeface="Times New Roman" pitchFamily="18" charset="0"/>
              </a:rPr>
              <a:t>Poiché “la fede si rafforza donandola”, chi trasmette ad altri i valori evangelici con l’accoglienza e la testimonianza di vita, rinvigorisce la sua fede e la sua fedeltà al Vangelo. Questo vale per il singolo cristiano e per la comunità che accoglie. Lo conferma un’esperienza secolare, infatti “</a:t>
            </a:r>
            <a:r>
              <a:rPr lang="it-IT" sz="1600" i="1" dirty="0" smtClean="0">
                <a:latin typeface="Century Gothic" pitchFamily="34" charset="0"/>
                <a:cs typeface="Times New Roman" pitchFamily="18" charset="0"/>
              </a:rPr>
              <a:t>le migrazioni hanno messo spesso le Chiese particolari nell’occasione di autenticare e rafforzare il loro senso cattolico, accogliendo le diverse etnie e soprattutto realizzandone la comunione”. (</a:t>
            </a:r>
            <a:r>
              <a:rPr lang="it-IT" sz="1600" dirty="0" smtClean="0">
                <a:latin typeface="Century Gothic" pitchFamily="34" charset="0"/>
                <a:cs typeface="Times New Roman" pitchFamily="18" charset="0"/>
              </a:rPr>
              <a:t>MGMM1992, n.6)</a:t>
            </a:r>
            <a:endParaRPr lang="it-IT" sz="2000" dirty="0" smtClean="0">
              <a:latin typeface="Century Gothic" pitchFamily="34" charset="0"/>
              <a:cs typeface="Times New Roman" pitchFamily="18" charset="0"/>
            </a:endParaRPr>
          </a:p>
          <a:p>
            <a:pPr algn="r"/>
            <a:endParaRPr lang="it-IT" sz="2000" dirty="0" smtClean="0">
              <a:latin typeface="Century Gothic" pitchFamily="34" charset="0"/>
              <a:cs typeface="Times New Roman" pitchFamily="18" charset="0"/>
            </a:endParaRPr>
          </a:p>
          <a:p>
            <a:pPr algn="r"/>
            <a:r>
              <a:rPr lang="it-IT" sz="2000" dirty="0" smtClean="0">
                <a:latin typeface="Century Gothic" pitchFamily="34" charset="0"/>
                <a:cs typeface="Times New Roman" pitchFamily="18" charset="0"/>
              </a:rPr>
              <a:t>Segue</a:t>
            </a:r>
          </a:p>
        </p:txBody>
      </p:sp>
      <p:sp>
        <p:nvSpPr>
          <p:cNvPr id="7" name="Segnaposto piè di pagina 6"/>
          <p:cNvSpPr>
            <a:spLocks noGrp="1"/>
          </p:cNvSpPr>
          <p:nvPr>
            <p:ph type="ftr" sz="quarter" idx="11"/>
          </p:nvPr>
        </p:nvSpPr>
        <p:spPr>
          <a:xfrm>
            <a:off x="683568" y="6376243"/>
            <a:ext cx="6624736" cy="365125"/>
          </a:xfrm>
        </p:spPr>
        <p:txBody>
          <a:bodyPr/>
          <a:lstStyle/>
          <a:p>
            <a:pPr algn="l"/>
            <a:r>
              <a:rPr lang="it-IT" b="1" dirty="0" smtClean="0">
                <a:latin typeface="Century Gothic" pitchFamily="34" charset="0"/>
              </a:rPr>
              <a:t>Claudio Malacarne, Direttore dell'Ufficio Diocesano </a:t>
            </a:r>
            <a:r>
              <a:rPr lang="it-IT" b="1" dirty="0" err="1" smtClean="0">
                <a:latin typeface="Century Gothic" pitchFamily="34" charset="0"/>
              </a:rPr>
              <a:t>Migrantes</a:t>
            </a:r>
            <a:endParaRPr lang="it-IT" b="1" dirty="0">
              <a:latin typeface="Century Gothic" pitchFamily="34" charset="0"/>
            </a:endParaRPr>
          </a:p>
        </p:txBody>
      </p:sp>
    </p:spTree>
  </p:cSld>
  <p:clrMapOvr>
    <a:masterClrMapping/>
  </p:clrMapOvr>
  <p:transition>
    <p:pull/>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2208</TotalTime>
  <Words>8334</Words>
  <Application>Microsoft Office PowerPoint</Application>
  <PresentationFormat>Presentazione su schermo (4:3)</PresentationFormat>
  <Paragraphs>938</Paragraphs>
  <Slides>73</Slides>
  <Notes>52</Notes>
  <HiddenSlides>0</HiddenSlides>
  <MMClips>0</MMClips>
  <ScaleCrop>false</ScaleCrop>
  <HeadingPairs>
    <vt:vector size="4" baseType="variant">
      <vt:variant>
        <vt:lpstr>Tema</vt:lpstr>
      </vt:variant>
      <vt:variant>
        <vt:i4>1</vt:i4>
      </vt:variant>
      <vt:variant>
        <vt:lpstr>Titoli diapositive</vt:lpstr>
      </vt:variant>
      <vt:variant>
        <vt:i4>73</vt:i4>
      </vt:variant>
    </vt:vector>
  </HeadingPairs>
  <TitlesOfParts>
    <vt:vector size="74"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Gio</dc:creator>
  <cp:lastModifiedBy>glesa</cp:lastModifiedBy>
  <cp:revision>257</cp:revision>
  <dcterms:created xsi:type="dcterms:W3CDTF">2014-11-12T19:27:03Z</dcterms:created>
  <dcterms:modified xsi:type="dcterms:W3CDTF">2015-03-13T10:15:58Z</dcterms:modified>
</cp:coreProperties>
</file>